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23"/>
  </p:notesMasterIdLst>
  <p:sldIdLst>
    <p:sldId id="306" r:id="rId4"/>
    <p:sldId id="302" r:id="rId5"/>
    <p:sldId id="307" r:id="rId6"/>
    <p:sldId id="309" r:id="rId7"/>
    <p:sldId id="308" r:id="rId8"/>
    <p:sldId id="305" r:id="rId9"/>
    <p:sldId id="260" r:id="rId10"/>
    <p:sldId id="263" r:id="rId11"/>
    <p:sldId id="269" r:id="rId12"/>
    <p:sldId id="292" r:id="rId13"/>
    <p:sldId id="264" r:id="rId14"/>
    <p:sldId id="268" r:id="rId15"/>
    <p:sldId id="319" r:id="rId16"/>
    <p:sldId id="320" r:id="rId17"/>
    <p:sldId id="321" r:id="rId18"/>
    <p:sldId id="322" r:id="rId19"/>
    <p:sldId id="318" r:id="rId20"/>
    <p:sldId id="310" r:id="rId21"/>
    <p:sldId id="314" r:id="rId2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00"/>
    <a:srgbClr val="0000CC"/>
    <a:srgbClr val="FF0000"/>
    <a:srgbClr val="CCFF99"/>
    <a:srgbClr val="FF6600"/>
    <a:srgbClr val="008000"/>
    <a:srgbClr val="FF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76" d="100"/>
          <a:sy n="76" d="100"/>
        </p:scale>
        <p:origin x="-1206" y="-72"/>
      </p:cViewPr>
      <p:guideLst>
        <p:guide orient="horz" pos="2159"/>
        <p:guide pos="2904"/>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478D52BB-B927-4721-82D5-5010881BFE60}"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6387" name="Picture 4"/>
          <p:cNvPicPr>
            <a:picLocks noChangeAspect="1"/>
          </p:cNvPicPr>
          <p:nvPr/>
        </p:nvPicPr>
        <p:blipFill>
          <a:blip r:embed="rId3"/>
          <a:stretch>
            <a:fillRect/>
          </a:stretch>
        </p:blipFill>
        <p:spPr>
          <a:xfrm>
            <a:off x="0" y="-11112"/>
            <a:ext cx="9170988" cy="6869112"/>
          </a:xfrm>
          <a:prstGeom prst="rect">
            <a:avLst/>
          </a:prstGeom>
          <a:noFill/>
          <a:ln w="9525">
            <a:noFill/>
          </a:ln>
        </p:spPr>
      </p:pic>
      <p:sp>
        <p:nvSpPr>
          <p:cNvPr id="5123" name="Rectangle 3"/>
          <p:cNvSpPr>
            <a:spLocks noGrp="1" noChangeArrowheads="1"/>
          </p:cNvSpPr>
          <p:nvPr>
            <p:ph type="ctrTitle"/>
          </p:nvPr>
        </p:nvSpPr>
        <p:spPr>
          <a:xfrm>
            <a:off x="468313" y="1557338"/>
            <a:ext cx="6908800" cy="1082675"/>
          </a:xfrm>
        </p:spPr>
        <p:txBody>
          <a:bodyPr/>
          <a:lstStyle>
            <a:lvl1pPr>
              <a:defRPr/>
            </a:lvl1pPr>
          </a:lstStyle>
          <a:p>
            <a:pPr lvl="0"/>
            <a:r>
              <a:rPr lang="en-US" altLang="en-US" noProof="0"/>
              <a:t>Click to edit Master title style</a:t>
            </a:r>
            <a:endParaRPr lang="en-US" altLang="en-US" noProof="0"/>
          </a:p>
        </p:txBody>
      </p:sp>
      <p:sp>
        <p:nvSpPr>
          <p:cNvPr id="5124" name="Rectangle 4"/>
          <p:cNvSpPr>
            <a:spLocks noGrp="1" noChangeArrowheads="1"/>
          </p:cNvSpPr>
          <p:nvPr>
            <p:ph type="subTitle" idx="1"/>
          </p:nvPr>
        </p:nvSpPr>
        <p:spPr>
          <a:xfrm>
            <a:off x="468313" y="2782888"/>
            <a:ext cx="6913562" cy="1752600"/>
          </a:xfrm>
        </p:spPr>
        <p:txBody>
          <a:bodyPr/>
          <a:lstStyle>
            <a:lvl1pPr marL="0" indent="0">
              <a:buFontTx/>
              <a:buNone/>
              <a:defRPr/>
            </a:lvl1pPr>
          </a:lstStyle>
          <a:p>
            <a:pPr lvl="0"/>
            <a:r>
              <a:rPr lang="en-US" altLang="en-US" noProof="0"/>
              <a:t>Click to edit Master subtitle style</a:t>
            </a:r>
            <a:endParaRPr lang="en-US" altLang="en-US" noProof="0"/>
          </a:p>
        </p:txBody>
      </p:sp>
      <p:sp>
        <p:nvSpPr>
          <p:cNvPr id="9" name="Rectangle 5"/>
          <p:cNvSpPr>
            <a:spLocks noGrp="1" noChangeArrowheads="1"/>
          </p:cNvSpPr>
          <p:nvPr>
            <p:ph type="dt" sz="half" idx="2"/>
          </p:nvPr>
        </p:nvSpPr>
        <p:spPr bwMode="auto">
          <a:xfrm>
            <a:off x="457200" y="6245225"/>
            <a:ext cx="2133600" cy="476250"/>
          </a:xfrm>
          <a:prstGeom prst="rect">
            <a:avLst/>
          </a:prstGeom>
        </p:spPr>
        <p:txBody>
          <a:bodyPr vert="horz" wrap="square" lIns="91440" tIns="45720" rIns="91440" bIns="45720" numCol="1" anchor="t" anchorCtr="0" compatLnSpc="1"/>
          <a:p>
            <a:pPr eaLnBrk="1" hangingPunct="1">
              <a:buNone/>
            </a:pPr>
            <a:endParaRPr lang="en-US" altLang="zh-CN" dirty="0">
              <a:ea typeface="SimSun" panose="02010600030101010101" pitchFamily="2" charset="-122"/>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p:spPr>
        <p:txBody>
          <a:bodyPr vert="horz" wrap="square" lIns="91440" tIns="45720" rIns="91440" bIns="45720" numCol="1" anchor="t" anchorCtr="0" compatLnSpc="1"/>
          <a:p>
            <a:pPr algn="ctr" eaLnBrk="1" hangingPunct="1">
              <a:buNone/>
            </a:pPr>
            <a:endParaRPr lang="en-US" altLang="zh-CN" dirty="0">
              <a:ea typeface="SimSun" panose="02010600030101010101" pitchFamily="2" charset="-122"/>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p:spPr>
        <p:txBody>
          <a:bodyPr vert="horz" wrap="square" lIns="91440" tIns="45720" rIns="91440" bIns="45720" numCol="1" anchor="t" anchorCtr="0" compatLnSpc="1"/>
          <a:p>
            <a:pPr algn="r" eaLnBrk="1" hangingPunct="1">
              <a:buNone/>
            </a:pPr>
            <a:fld id="{9A0DB2DC-4C9A-4742-B13C-FB6460FD3503}" type="slidenum">
              <a:rPr lang="en-US" altLang="en-US" dirty="0">
                <a:ea typeface="SimSun" panose="02010600030101010101" pitchFamily="2" charset="-122"/>
              </a:rPr>
            </a:fld>
            <a:endParaRPr lang="en-US" altLang="en-US" dirty="0">
              <a:ea typeface="SimSun"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17475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image" Target="../media/image1.jpe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2050" name="Rectangle 2"/>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Rectangle 3"/>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3074" name="Picture 16"/>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3075"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6" name="Rectangle 4"/>
          <p:cNvSpPr>
            <a:spLocks noGrp="1"/>
          </p:cNvSpPr>
          <p:nvPr>
            <p:ph type="body" idx="1"/>
          </p:nvPr>
        </p:nvSpPr>
        <p:spPr>
          <a:xfrm>
            <a:off x="457200" y="1174750"/>
            <a:ext cx="8229600" cy="49530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101"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ea typeface="SimSun" panose="02010600030101010101" pitchFamily="2" charset="-122"/>
              </a:defRPr>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file:///C:\Documents%20and%20Settings\Hien%20TH%20DucHop\Desktop\MVI_0002.av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GIF"/><Relationship Id="rId1"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5.GIF"/><Relationship Id="rId1"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a:xfrm>
            <a:off x="381000" y="1189038"/>
            <a:ext cx="8229600" cy="487362"/>
          </a:xfrm>
          <a:ln/>
        </p:spPr>
        <p:txBody>
          <a:bodyPr vert="horz" wrap="square" lIns="91440" tIns="45720" rIns="91440" bIns="45720" anchor="ctr" anchorCtr="0"/>
          <a:p>
            <a:pPr algn="l" eaLnBrk="1" hangingPunct="1"/>
            <a:r>
              <a:rPr lang="en-US" altLang="en-US" sz="2800" b="1" dirty="0">
                <a:latin typeface="Times New Roman" panose="02020603050405020304" pitchFamily="18" charset="0"/>
                <a:cs typeface="Times New Roman" panose="02020603050405020304" pitchFamily="18" charset="0"/>
              </a:rPr>
              <a:t>I. Nhận xét</a:t>
            </a:r>
            <a:endParaRPr lang="en-US" altLang="en-US" sz="2800" b="1" dirty="0">
              <a:latin typeface="Times New Roman" panose="02020603050405020304" pitchFamily="18" charset="0"/>
              <a:ea typeface="Times New Roman" panose="02020603050405020304" pitchFamily="18" charset="0"/>
            </a:endParaRPr>
          </a:p>
        </p:txBody>
      </p:sp>
      <p:sp>
        <p:nvSpPr>
          <p:cNvPr id="6147" name="Rectangle 3"/>
          <p:cNvSpPr>
            <a:spLocks noGrp="1"/>
          </p:cNvSpPr>
          <p:nvPr>
            <p:ph idx="1"/>
          </p:nvPr>
        </p:nvSpPr>
        <p:spPr>
          <a:xfrm>
            <a:off x="-228600" y="914400"/>
            <a:ext cx="9220200" cy="2895600"/>
          </a:xfrm>
          <a:ln/>
        </p:spPr>
        <p:txBody>
          <a:bodyPr vert="horz" wrap="square" lIns="91440" tIns="45720" rIns="91440" bIns="45720" anchor="t" anchorCtr="0"/>
          <a:p>
            <a:pPr marL="609600" indent="-609600" algn="just" eaLnBrk="1" hangingPunct="1">
              <a:buNone/>
            </a:pPr>
            <a:r>
              <a:rPr lang="en-US" altLang="en-US"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pPr marL="609600" indent="-609600" algn="just" eaLnBrk="1" hangingPunct="1">
              <a:buNone/>
            </a:pPr>
            <a:r>
              <a:rPr lang="en-US" altLang="en-US" dirty="0">
                <a:solidFill>
                  <a:srgbClr val="002060"/>
                </a:solidFill>
                <a:latin typeface="Times New Roman" panose="02020603050405020304" pitchFamily="18" charset="0"/>
                <a:cs typeface="Times New Roman" panose="02020603050405020304" pitchFamily="18" charset="0"/>
              </a:rPr>
              <a:t>     Đọc đoạn văn sau v</a:t>
            </a:r>
            <a:r>
              <a:rPr lang="en-US" altLang="en-US" dirty="0">
                <a:solidFill>
                  <a:srgbClr val="002060"/>
                </a:solidFill>
                <a:latin typeface="Times New Roman" panose="02020603050405020304" pitchFamily="18" charset="0"/>
                <a:ea typeface="Times New Roman" panose="02020603050405020304" pitchFamily="18" charset="0"/>
              </a:rPr>
              <a:t>à</a:t>
            </a:r>
            <a:r>
              <a:rPr lang="en-US" altLang="en-US" dirty="0">
                <a:solidFill>
                  <a:srgbClr val="002060"/>
                </a:solidFill>
                <a:latin typeface="Times New Roman" panose="02020603050405020304" pitchFamily="18" charset="0"/>
                <a:cs typeface="Times New Roman" panose="02020603050405020304" pitchFamily="18" charset="0"/>
              </a:rPr>
              <a:t> trả lời câu hỏi:</a:t>
            </a:r>
            <a:endParaRPr lang="en-US" altLang="en-US" dirty="0">
              <a:solidFill>
                <a:srgbClr val="002060"/>
              </a:solidFill>
              <a:latin typeface="Times New Roman" panose="02020603050405020304" pitchFamily="18" charset="0"/>
              <a:cs typeface="Times New Roman" panose="02020603050405020304" pitchFamily="18" charset="0"/>
            </a:endParaRPr>
          </a:p>
          <a:p>
            <a:pPr marL="609600" indent="-609600" algn="just" eaLnBrk="1" hangingPunct="1">
              <a:buNone/>
            </a:pPr>
            <a:r>
              <a:rPr lang="en-US" altLang="en-US" dirty="0">
                <a:latin typeface="Times New Roman" panose="02020603050405020304" pitchFamily="18" charset="0"/>
                <a:cs typeface="Times New Roman" panose="02020603050405020304" pitchFamily="18" charset="0"/>
              </a:rPr>
              <a:t>        Một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ngỗng vươn d</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cổ, chúi mỏ về phía trước, định đớp bọn trẻ.  Hùng đút vội khẩu súng gỗ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o túi quần, chạy biến. Thắng mếu máo nấp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o sau lưng Tiến.  Tiến</a:t>
            </a:r>
            <a:r>
              <a:rPr lang="en-US" altLang="en-US" dirty="0">
                <a:solidFill>
                  <a:srgbClr val="FF0066"/>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không có súng, cũng</a:t>
            </a:r>
            <a:r>
              <a:rPr lang="en-US" altLang="en-US" dirty="0">
                <a:solidFill>
                  <a:srgbClr val="FF0066"/>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chẳng có kiếm.  Em liền nhặt một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nh xoan, xua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ngỗng ra xa.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ngỗng kêu qu</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quạc, vươn cổ chạy miết. </a:t>
            </a:r>
            <a:endParaRPr lang="en-US" altLang="en-US" dirty="0">
              <a:latin typeface="Times New Roman" panose="02020603050405020304" pitchFamily="18" charset="0"/>
              <a:ea typeface="Times New Roman" panose="02020603050405020304" pitchFamily="18" charset="0"/>
            </a:endParaRPr>
          </a:p>
        </p:txBody>
      </p:sp>
      <p:sp>
        <p:nvSpPr>
          <p:cNvPr id="20484" name="Text Box 4"/>
          <p:cNvSpPr txBox="1"/>
          <p:nvPr/>
        </p:nvSpPr>
        <p:spPr>
          <a:xfrm>
            <a:off x="746125" y="4227513"/>
            <a:ext cx="184150" cy="366712"/>
          </a:xfrm>
          <a:prstGeom prst="rect">
            <a:avLst/>
          </a:prstGeom>
          <a:noFill/>
          <a:ln w="9525">
            <a:noFill/>
          </a:ln>
        </p:spPr>
        <p:txBody>
          <a:bodyPr wrap="none">
            <a:spAutoFit/>
          </a:bodyPr>
          <a:p>
            <a:endParaRPr lang="en-US" altLang="en-US" dirty="0">
              <a:latin typeface="Arial" panose="020B0604020202020204" pitchFamily="34" charset="0"/>
              <a:ea typeface="Arial" panose="020B0604020202020204" pitchFamily="34" charset="0"/>
            </a:endParaRPr>
          </a:p>
        </p:txBody>
      </p:sp>
      <p:sp>
        <p:nvSpPr>
          <p:cNvPr id="20485" name="Text Box 5"/>
          <p:cNvSpPr txBox="1"/>
          <p:nvPr/>
        </p:nvSpPr>
        <p:spPr>
          <a:xfrm>
            <a:off x="5318125" y="5294313"/>
            <a:ext cx="184150" cy="366712"/>
          </a:xfrm>
          <a:prstGeom prst="rect">
            <a:avLst/>
          </a:prstGeom>
          <a:noFill/>
          <a:ln w="9525">
            <a:noFill/>
          </a:ln>
        </p:spPr>
        <p:txBody>
          <a:bodyPr wrap="none">
            <a:spAutoFit/>
          </a:bodyPr>
          <a:p>
            <a:endParaRPr lang="en-US" altLang="en-US" dirty="0">
              <a:latin typeface="Arial" panose="020B0604020202020204" pitchFamily="34" charset="0"/>
              <a:ea typeface="Arial" panose="020B0604020202020204" pitchFamily="34" charset="0"/>
            </a:endParaRPr>
          </a:p>
        </p:txBody>
      </p:sp>
      <p:sp>
        <p:nvSpPr>
          <p:cNvPr id="20486" name="Text Box 6"/>
          <p:cNvSpPr txBox="1"/>
          <p:nvPr/>
        </p:nvSpPr>
        <p:spPr>
          <a:xfrm>
            <a:off x="6003925" y="1941513"/>
            <a:ext cx="184150" cy="366712"/>
          </a:xfrm>
          <a:prstGeom prst="rect">
            <a:avLst/>
          </a:prstGeom>
          <a:noFill/>
          <a:ln w="9525">
            <a:noFill/>
          </a:ln>
        </p:spPr>
        <p:txBody>
          <a:bodyPr wrap="none">
            <a:spAutoFit/>
          </a:bodyPr>
          <a:p>
            <a:endParaRPr lang="en-US" altLang="en-US" dirty="0">
              <a:latin typeface="Arial" panose="020B0604020202020204" pitchFamily="34" charset="0"/>
              <a:ea typeface="Arial" panose="020B0604020202020204" pitchFamily="34" charset="0"/>
            </a:endParaRPr>
          </a:p>
        </p:txBody>
      </p:sp>
      <p:sp>
        <p:nvSpPr>
          <p:cNvPr id="20487" name="Text Box 7"/>
          <p:cNvSpPr txBox="1"/>
          <p:nvPr/>
        </p:nvSpPr>
        <p:spPr>
          <a:xfrm>
            <a:off x="6308725" y="6361113"/>
            <a:ext cx="184150" cy="366712"/>
          </a:xfrm>
          <a:prstGeom prst="rect">
            <a:avLst/>
          </a:prstGeom>
          <a:noFill/>
          <a:ln w="9525">
            <a:noFill/>
          </a:ln>
        </p:spPr>
        <p:txBody>
          <a:bodyPr wrap="none">
            <a:spAutoFit/>
          </a:bodyPr>
          <a:p>
            <a:endParaRPr lang="en-US" altLang="en-US" dirty="0">
              <a:latin typeface="Arial" panose="020B0604020202020204" pitchFamily="34" charset="0"/>
              <a:ea typeface="Arial" panose="020B0604020202020204" pitchFamily="34" charset="0"/>
            </a:endParaRPr>
          </a:p>
        </p:txBody>
      </p:sp>
      <p:sp>
        <p:nvSpPr>
          <p:cNvPr id="47112" name="Rectangle 8"/>
          <p:cNvSpPr/>
          <p:nvPr/>
        </p:nvSpPr>
        <p:spPr>
          <a:xfrm>
            <a:off x="457200" y="2308225"/>
            <a:ext cx="152400" cy="228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r>
              <a:rPr lang="en-US" altLang="en-US" sz="3200" b="1" dirty="0">
                <a:solidFill>
                  <a:srgbClr val="FF0000"/>
                </a:solidFill>
                <a:latin typeface="Arial" panose="020B0604020202020204" pitchFamily="34" charset="0"/>
                <a:cs typeface="Arial" panose="020B0604020202020204" pitchFamily="34" charset="0"/>
              </a:rPr>
              <a:t>1</a:t>
            </a:r>
            <a:endParaRPr lang="en-US" altLang="en-US" sz="3200" b="1" dirty="0">
              <a:solidFill>
                <a:srgbClr val="FF0000"/>
              </a:solidFill>
              <a:latin typeface="Arial" panose="020B0604020202020204" pitchFamily="34" charset="0"/>
              <a:ea typeface="Arial" panose="020B0604020202020204" pitchFamily="34" charset="0"/>
            </a:endParaRPr>
          </a:p>
        </p:txBody>
      </p:sp>
      <p:sp>
        <p:nvSpPr>
          <p:cNvPr id="47113" name="Rectangle 9"/>
          <p:cNvSpPr/>
          <p:nvPr/>
        </p:nvSpPr>
        <p:spPr>
          <a:xfrm>
            <a:off x="4559300" y="2786063"/>
            <a:ext cx="76200" cy="228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r>
              <a:rPr lang="en-US" altLang="en-US" sz="3200" b="1" dirty="0">
                <a:solidFill>
                  <a:srgbClr val="FF0000"/>
                </a:solidFill>
                <a:latin typeface="Arial" panose="020B0604020202020204" pitchFamily="34" charset="0"/>
                <a:cs typeface="Arial" panose="020B0604020202020204" pitchFamily="34" charset="0"/>
              </a:rPr>
              <a:t>2</a:t>
            </a:r>
            <a:endParaRPr lang="en-US" altLang="en-US" sz="3200" b="1" dirty="0">
              <a:solidFill>
                <a:srgbClr val="FF0000"/>
              </a:solidFill>
              <a:latin typeface="Arial" panose="020B0604020202020204" pitchFamily="34" charset="0"/>
              <a:ea typeface="Arial" panose="020B0604020202020204" pitchFamily="34" charset="0"/>
            </a:endParaRPr>
          </a:p>
        </p:txBody>
      </p:sp>
      <p:sp>
        <p:nvSpPr>
          <p:cNvPr id="47114" name="Rectangle 10"/>
          <p:cNvSpPr/>
          <p:nvPr/>
        </p:nvSpPr>
        <p:spPr>
          <a:xfrm>
            <a:off x="5170488" y="3276600"/>
            <a:ext cx="228600" cy="2286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r>
              <a:rPr lang="en-US" altLang="en-US" sz="3200" b="1" dirty="0">
                <a:solidFill>
                  <a:srgbClr val="FF0000"/>
                </a:solidFill>
                <a:latin typeface="Arial" panose="020B0604020202020204" pitchFamily="34" charset="0"/>
                <a:cs typeface="Arial" panose="020B0604020202020204" pitchFamily="34" charset="0"/>
              </a:rPr>
              <a:t>3</a:t>
            </a:r>
            <a:endParaRPr lang="en-US" altLang="en-US" sz="3200" b="1" dirty="0">
              <a:solidFill>
                <a:srgbClr val="FF0000"/>
              </a:solidFill>
              <a:latin typeface="Arial" panose="020B0604020202020204" pitchFamily="34" charset="0"/>
              <a:ea typeface="Arial" panose="020B0604020202020204" pitchFamily="34" charset="0"/>
            </a:endParaRPr>
          </a:p>
        </p:txBody>
      </p:sp>
      <p:sp>
        <p:nvSpPr>
          <p:cNvPr id="47115" name="Rectangle 11"/>
          <p:cNvSpPr/>
          <p:nvPr/>
        </p:nvSpPr>
        <p:spPr>
          <a:xfrm>
            <a:off x="3992563" y="3705225"/>
            <a:ext cx="168275" cy="381000"/>
          </a:xfrm>
          <a:prstGeom prst="rect">
            <a:avLst/>
          </a:prstGeom>
          <a:solidFill>
            <a:schemeClr val="bg1">
              <a:alpha val="79999"/>
            </a:schemeClr>
          </a:solidFill>
          <a:ln w="9525" cap="flat" cmpd="sng">
            <a:solidFill>
              <a:schemeClr val="bg1"/>
            </a:solidFill>
            <a:prstDash val="solid"/>
            <a:miter/>
            <a:headEnd type="none" w="med" len="med"/>
            <a:tailEnd type="none" w="med" len="med"/>
          </a:ln>
        </p:spPr>
        <p:txBody>
          <a:bodyPr wrap="none" anchor="ctr" anchorCtr="0"/>
          <a:p>
            <a:pPr algn="ctr"/>
            <a:r>
              <a:rPr lang="en-US" altLang="en-US" sz="3200" b="1" dirty="0">
                <a:solidFill>
                  <a:srgbClr val="FF0000"/>
                </a:solidFill>
                <a:latin typeface="Arial" panose="020B0604020202020204" pitchFamily="34" charset="0"/>
                <a:cs typeface="Arial" panose="020B0604020202020204" pitchFamily="34" charset="0"/>
              </a:rPr>
              <a:t>4</a:t>
            </a:r>
            <a:endParaRPr lang="en-US" altLang="en-US" sz="3200" b="1" dirty="0">
              <a:solidFill>
                <a:srgbClr val="FF0000"/>
              </a:solidFill>
              <a:latin typeface="Arial" panose="020B0604020202020204" pitchFamily="34" charset="0"/>
              <a:ea typeface="Arial" panose="020B0604020202020204" pitchFamily="34" charset="0"/>
            </a:endParaRPr>
          </a:p>
        </p:txBody>
      </p:sp>
      <p:sp>
        <p:nvSpPr>
          <p:cNvPr id="47116" name="Rectangle 12"/>
          <p:cNvSpPr/>
          <p:nvPr/>
        </p:nvSpPr>
        <p:spPr>
          <a:xfrm rot="-214580">
            <a:off x="3052763" y="4252913"/>
            <a:ext cx="147637" cy="161925"/>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r>
              <a:rPr lang="en-US" altLang="en-US" sz="3200" b="1" dirty="0">
                <a:solidFill>
                  <a:srgbClr val="FF0000"/>
                </a:solidFill>
                <a:latin typeface="Arial" panose="020B0604020202020204" pitchFamily="34" charset="0"/>
                <a:cs typeface="Arial" panose="020B0604020202020204" pitchFamily="34" charset="0"/>
              </a:rPr>
              <a:t>5</a:t>
            </a:r>
            <a:endParaRPr lang="en-US" altLang="en-US" sz="3200" b="1" dirty="0">
              <a:solidFill>
                <a:srgbClr val="FF0000"/>
              </a:solidFill>
              <a:latin typeface="Arial" panose="020B0604020202020204" pitchFamily="34" charset="0"/>
              <a:ea typeface="Arial" panose="020B0604020202020204" pitchFamily="34" charset="0"/>
            </a:endParaRPr>
          </a:p>
        </p:txBody>
      </p:sp>
      <p:sp>
        <p:nvSpPr>
          <p:cNvPr id="47117" name="Rectangle 13"/>
          <p:cNvSpPr/>
          <p:nvPr/>
        </p:nvSpPr>
        <p:spPr>
          <a:xfrm>
            <a:off x="3657600" y="4724400"/>
            <a:ext cx="228600" cy="3048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p>
            <a:pPr algn="ctr"/>
            <a:r>
              <a:rPr lang="en-US" altLang="en-US" sz="3200" b="1" dirty="0">
                <a:solidFill>
                  <a:srgbClr val="FF0000"/>
                </a:solidFill>
                <a:latin typeface="Arial" panose="020B0604020202020204" pitchFamily="34" charset="0"/>
                <a:cs typeface="Arial" panose="020B0604020202020204" pitchFamily="34" charset="0"/>
              </a:rPr>
              <a:t>6</a:t>
            </a:r>
            <a:endParaRPr lang="en-US" altLang="en-US" sz="3200" b="1" dirty="0">
              <a:solidFill>
                <a:srgbClr val="FF0000"/>
              </a:solidFill>
              <a:latin typeface="Arial" panose="020B0604020202020204" pitchFamily="34" charset="0"/>
              <a:ea typeface="Arial" panose="020B0604020202020204" pitchFamily="34" charset="0"/>
            </a:endParaRPr>
          </a:p>
        </p:txBody>
      </p:sp>
      <p:sp>
        <p:nvSpPr>
          <p:cNvPr id="20494" name="Line 14"/>
          <p:cNvSpPr/>
          <p:nvPr/>
        </p:nvSpPr>
        <p:spPr>
          <a:xfrm>
            <a:off x="1371600" y="2286000"/>
            <a:ext cx="0" cy="0"/>
          </a:xfrm>
          <a:prstGeom prst="line">
            <a:avLst/>
          </a:prstGeom>
          <a:ln w="9525" cap="flat" cmpd="sng">
            <a:solidFill>
              <a:schemeClr val="tx1"/>
            </a:solidFill>
            <a:prstDash val="solid"/>
            <a:headEnd type="none" w="med" len="med"/>
            <a:tailEnd type="none" w="med" len="med"/>
          </a:ln>
        </p:spPr>
      </p:sp>
      <p:sp>
        <p:nvSpPr>
          <p:cNvPr id="20495" name="Text Box 25"/>
          <p:cNvSpPr txBox="1"/>
          <p:nvPr/>
        </p:nvSpPr>
        <p:spPr>
          <a:xfrm>
            <a:off x="1143000" y="5707063"/>
            <a:ext cx="1447800" cy="366712"/>
          </a:xfrm>
          <a:prstGeom prst="rect">
            <a:avLst/>
          </a:prstGeom>
          <a:noFill/>
          <a:ln w="9525">
            <a:noFill/>
          </a:ln>
        </p:spPr>
        <p:txBody>
          <a:bodyPr>
            <a:spAutoFit/>
          </a:bodyPr>
          <a:p>
            <a:pPr>
              <a:spcBef>
                <a:spcPct val="50000"/>
              </a:spcBef>
            </a:pPr>
            <a:endParaRPr lang="en-US" altLang="en-US" dirty="0">
              <a:latin typeface="Arial" panose="020B0604020202020204" pitchFamily="34" charset="0"/>
              <a:ea typeface="Arial" panose="020B0604020202020204" pitchFamily="34" charset="0"/>
            </a:endParaRPr>
          </a:p>
        </p:txBody>
      </p:sp>
      <p:sp>
        <p:nvSpPr>
          <p:cNvPr id="6160" name="Text Box 26"/>
          <p:cNvSpPr txBox="1"/>
          <p:nvPr/>
        </p:nvSpPr>
        <p:spPr>
          <a:xfrm>
            <a:off x="0" y="5791200"/>
            <a:ext cx="9144000" cy="584200"/>
          </a:xfrm>
          <a:prstGeom prst="rect">
            <a:avLst/>
          </a:prstGeom>
          <a:noFill/>
          <a:ln w="9525">
            <a:noFill/>
          </a:ln>
        </p:spPr>
        <p:txBody>
          <a:bodyPr>
            <a:spAutoFit/>
          </a:bodyPr>
          <a:p>
            <a:pPr>
              <a:spcBef>
                <a:spcPct val="50000"/>
              </a:spcBef>
            </a:pPr>
            <a:r>
              <a:rPr lang="en-US" altLang="en-US" sz="3200" b="1" dirty="0">
                <a:solidFill>
                  <a:srgbClr val="0000CC"/>
                </a:solidFill>
                <a:latin typeface="Times New Roman" panose="02020603050405020304" pitchFamily="18" charset="0"/>
                <a:cs typeface="Times New Roman" panose="02020603050405020304" pitchFamily="18" charset="0"/>
              </a:rPr>
              <a:t>1. Tìm các câu kể Ai l</a:t>
            </a:r>
            <a:r>
              <a:rPr lang="en-US" altLang="en-US" sz="3200" b="1" dirty="0">
                <a:solidFill>
                  <a:srgbClr val="0000CC"/>
                </a:solidFill>
                <a:latin typeface="Times New Roman" panose="02020603050405020304" pitchFamily="18" charset="0"/>
                <a:ea typeface="Times New Roman" panose="02020603050405020304" pitchFamily="18" charset="0"/>
              </a:rPr>
              <a:t>à</a:t>
            </a:r>
            <a:r>
              <a:rPr lang="en-US" altLang="en-US" sz="3200" b="1" dirty="0">
                <a:solidFill>
                  <a:srgbClr val="0000CC"/>
                </a:solidFill>
                <a:latin typeface="Times New Roman" panose="02020603050405020304" pitchFamily="18" charset="0"/>
                <a:cs typeface="Times New Roman" panose="02020603050405020304" pitchFamily="18" charset="0"/>
              </a:rPr>
              <a:t>m gì? trong đoạn văn trên?</a:t>
            </a:r>
            <a:endParaRPr lang="en-US" altLang="en-US" sz="3200" b="1" dirty="0">
              <a:solidFill>
                <a:srgbClr val="0000CC"/>
              </a:solidFill>
              <a:latin typeface="Times New Roman" panose="02020603050405020304" pitchFamily="18" charset="0"/>
              <a:ea typeface="Times New Roman" panose="02020603050405020304" pitchFamily="18" charset="0"/>
            </a:endParaRPr>
          </a:p>
        </p:txBody>
      </p:sp>
      <p:sp>
        <p:nvSpPr>
          <p:cNvPr id="6165" name="Text Box 27"/>
          <p:cNvSpPr txBox="1"/>
          <p:nvPr/>
        </p:nvSpPr>
        <p:spPr>
          <a:xfrm>
            <a:off x="0" y="762000"/>
            <a:ext cx="9144000" cy="645160"/>
          </a:xfrm>
          <a:prstGeom prst="rect">
            <a:avLst/>
          </a:prstGeom>
          <a:noFill/>
          <a:ln w="9525">
            <a:noFill/>
          </a:ln>
        </p:spPr>
        <p:txBody>
          <a:bodyPr>
            <a:spAutoFit/>
          </a:bodyPr>
          <a:p>
            <a:pPr algn="ctr" eaLnBrk="1" hangingPunct="1"/>
            <a:r>
              <a:rPr lang="en-US" altLang="en-US" sz="3600" b="1" dirty="0">
                <a:solidFill>
                  <a:srgbClr val="CC0000"/>
                </a:solidFill>
                <a:latin typeface="HP001 5 hàng 1 ô ly" panose="020B0603050302020204" charset="0"/>
                <a:cs typeface="HP001 5 hàng 1 ô ly" panose="020B0603050302020204" charset="0"/>
              </a:rPr>
              <a:t>Chủ ngữ trong câu kể Ai l</a:t>
            </a:r>
            <a:r>
              <a:rPr lang="en-US" altLang="en-US" sz="3600" b="1" dirty="0">
                <a:solidFill>
                  <a:srgbClr val="CC0000"/>
                </a:solidFill>
                <a:latin typeface="HP001 5 hàng 1 ô ly" panose="020B0603050302020204" charset="0"/>
                <a:ea typeface="Times New Roman" panose="02020603050405020304" pitchFamily="18" charset="0"/>
                <a:cs typeface="HP001 5 hàng 1 ô ly" panose="020B0603050302020204" charset="0"/>
              </a:rPr>
              <a:t>à</a:t>
            </a:r>
            <a:r>
              <a:rPr lang="en-US" altLang="en-US" sz="3600" b="1" dirty="0">
                <a:solidFill>
                  <a:srgbClr val="CC0000"/>
                </a:solidFill>
                <a:latin typeface="HP001 5 hàng 1 ô ly" panose="020B0603050302020204" charset="0"/>
                <a:cs typeface="HP001 5 hàng 1 ô ly" panose="020B0603050302020204" charset="0"/>
              </a:rPr>
              <a:t>m gì</a:t>
            </a:r>
            <a:r>
              <a:rPr lang="en-US" altLang="en-US" sz="3600" b="1" i="1" dirty="0">
                <a:solidFill>
                  <a:srgbClr val="CC0000"/>
                </a:solidFill>
                <a:latin typeface="HP001 5 hàng 1 ô ly" panose="020B0603050302020204" charset="0"/>
                <a:cs typeface="HP001 5 hàng 1 ô ly" panose="020B0603050302020204" charset="0"/>
              </a:rPr>
              <a:t>?</a:t>
            </a:r>
            <a:endParaRPr lang="en-US" altLang="en-US" sz="3600" b="1" i="1" dirty="0">
              <a:solidFill>
                <a:srgbClr val="CC0000"/>
              </a:solidFill>
              <a:latin typeface="HP001 5 hàng 1 ô ly" panose="020B0603050302020204" charset="0"/>
              <a:ea typeface="Times New Roman" panose="02020603050405020304" pitchFamily="18" charset="0"/>
              <a:cs typeface="HP001 5 hàng 1 ô ly" panose="020B0603050302020204" charset="0"/>
            </a:endParaRPr>
          </a:p>
        </p:txBody>
      </p:sp>
      <p:sp>
        <p:nvSpPr>
          <p:cNvPr id="24" name="Rectangle 4"/>
          <p:cNvSpPr/>
          <p:nvPr/>
        </p:nvSpPr>
        <p:spPr>
          <a:xfrm>
            <a:off x="941705" y="0"/>
            <a:ext cx="8686800" cy="914400"/>
          </a:xfrm>
          <a:prstGeom prst="rect">
            <a:avLst/>
          </a:prstGeom>
          <a:noFill/>
          <a:ln w="9525">
            <a:noFill/>
          </a:ln>
        </p:spPr>
        <p:txBody>
          <a:bodyPr anchor="ctr" anchorCtr="0"/>
          <a:p>
            <a:pPr eaLnBrk="1" hangingPunct="1">
              <a:buNone/>
            </a:pPr>
            <a:r>
              <a:rPr lang="en-US" altLang="en-US" sz="3200" b="1" dirty="0">
                <a:solidFill>
                  <a:schemeClr val="tx1"/>
                </a:solidFill>
                <a:latin typeface="HP001 5 hàng 1 ô ly" panose="020B0603050302020204" charset="0"/>
                <a:ea typeface="SimSun" panose="02010600030101010101" pitchFamily="2" charset="-122"/>
                <a:cs typeface="HP001 5 hàng 1 ô ly" panose="020B0603050302020204" charset="0"/>
              </a:rPr>
              <a:t>Thứ ba, ngày 25 tháng 1 năm 2022</a:t>
            </a:r>
            <a:endParaRPr lang="en-US" altLang="en-US" sz="3200" b="1" dirty="0">
              <a:solidFill>
                <a:schemeClr val="tx1"/>
              </a:solidFill>
              <a:latin typeface="HP001 5 hàng 1 ô ly" panose="020B0603050302020204" charset="0"/>
              <a:ea typeface="SimSun" panose="02010600030101010101" pitchFamily="2" charset="-122"/>
              <a:cs typeface="HP001 5 hàng 1 ô ly" panose="020B0603050302020204" charset="0"/>
            </a:endParaRPr>
          </a:p>
          <a:p>
            <a:pPr algn="ctr" eaLnBrk="1" hangingPunct="1">
              <a:buNone/>
            </a:pPr>
            <a:r>
              <a:rPr lang="en-US" altLang="en-US" sz="3200" b="1" dirty="0">
                <a:solidFill>
                  <a:srgbClr val="0000CC"/>
                </a:solidFill>
                <a:latin typeface="HP001 5 hàng 1 ô ly" panose="020B0603050302020204" charset="0"/>
                <a:ea typeface="SimSun" panose="02010600030101010101" pitchFamily="2" charset="-122"/>
                <a:cs typeface="HP001 5 hàng 1 ô ly" panose="020B0603050302020204" charset="0"/>
              </a:rPr>
              <a:t>Luyện từ và câu</a:t>
            </a:r>
            <a:endParaRPr lang="en-US" altLang="en-US" sz="3200" b="1" dirty="0">
              <a:solidFill>
                <a:srgbClr val="0000CC"/>
              </a:solidFill>
              <a:latin typeface="HP001 5 hàng 1 ô ly" panose="020B0603050302020204" charset="0"/>
              <a:ea typeface="SimSun" panose="02010600030101010101" pitchFamily="2" charset="-122"/>
              <a:cs typeface="HP001 5 hàng 1 ô ly" panose="020B0603050302020204" charset="0"/>
            </a:endParaRPr>
          </a:p>
        </p:txBody>
      </p:sp>
      <p:sp>
        <p:nvSpPr>
          <p:cNvPr id="3" name="TextBox 2"/>
          <p:cNvSpPr txBox="1"/>
          <p:nvPr/>
        </p:nvSpPr>
        <p:spPr>
          <a:xfrm>
            <a:off x="152400" y="5562600"/>
            <a:ext cx="8915400" cy="1016000"/>
          </a:xfrm>
          <a:prstGeom prst="rect">
            <a:avLst/>
          </a:prstGeom>
          <a:noFill/>
          <a:ln w="9525">
            <a:noFill/>
          </a:ln>
        </p:spPr>
        <p:txBody>
          <a:bodyPr>
            <a:spAutoFit/>
          </a:bodyPr>
          <a:p>
            <a:r>
              <a:rPr lang="en-US" altLang="en-US" sz="3000" b="1" dirty="0">
                <a:solidFill>
                  <a:srgbClr val="0000CC"/>
                </a:solidFill>
                <a:latin typeface="Times New Roman" panose="02020603050405020304" pitchFamily="18" charset="0"/>
                <a:cs typeface="Times New Roman" panose="02020603050405020304" pitchFamily="18" charset="0"/>
              </a:rPr>
              <a:t>  1. Các câu kể Ai l</a:t>
            </a:r>
            <a:r>
              <a:rPr lang="en-US" altLang="en-US" sz="3000" b="1" dirty="0">
                <a:solidFill>
                  <a:srgbClr val="0000CC"/>
                </a:solidFill>
                <a:latin typeface="Times New Roman" panose="02020603050405020304" pitchFamily="18" charset="0"/>
                <a:ea typeface="Times New Roman" panose="02020603050405020304" pitchFamily="18" charset="0"/>
              </a:rPr>
              <a:t>à</a:t>
            </a:r>
            <a:r>
              <a:rPr lang="en-US" altLang="en-US" sz="3000" b="1" dirty="0">
                <a:solidFill>
                  <a:srgbClr val="0000CC"/>
                </a:solidFill>
                <a:latin typeface="Times New Roman" panose="02020603050405020304" pitchFamily="18" charset="0"/>
                <a:cs typeface="Times New Roman" panose="02020603050405020304" pitchFamily="18" charset="0"/>
              </a:rPr>
              <a:t>m gì? trong đoạn văn trên l</a:t>
            </a:r>
            <a:r>
              <a:rPr lang="en-US" altLang="en-US" sz="3000" b="1" dirty="0">
                <a:solidFill>
                  <a:srgbClr val="0000CC"/>
                </a:solidFill>
                <a:latin typeface="Times New Roman" panose="02020603050405020304" pitchFamily="18" charset="0"/>
                <a:ea typeface="Times New Roman" panose="02020603050405020304" pitchFamily="18" charset="0"/>
              </a:rPr>
              <a:t>à</a:t>
            </a:r>
            <a:r>
              <a:rPr lang="en-US" altLang="en-US" sz="3000" b="1" dirty="0">
                <a:solidFill>
                  <a:srgbClr val="0000CC"/>
                </a:solidFill>
                <a:latin typeface="Times New Roman" panose="02020603050405020304" pitchFamily="18" charset="0"/>
                <a:cs typeface="Times New Roman" panose="02020603050405020304" pitchFamily="18" charset="0"/>
              </a:rPr>
              <a:t> câu 1, câu 2, câu 3, câu 5, câu 6.</a:t>
            </a:r>
            <a:endParaRPr lang="en-US" altLang="en-US" sz="3000" b="1" dirty="0">
              <a:solidFill>
                <a:srgbClr val="0000CC"/>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5562600" y="5340350"/>
            <a:ext cx="3352800" cy="831850"/>
          </a:xfrm>
          <a:prstGeom prst="rect">
            <a:avLst/>
          </a:prstGeom>
          <a:noFill/>
          <a:ln w="9525">
            <a:noFill/>
          </a:ln>
        </p:spPr>
        <p:txBody>
          <a:bodyPr>
            <a:spAutoFit/>
          </a:bodyPr>
          <a:p>
            <a:r>
              <a:rPr lang="en-US" altLang="en-US" sz="2400" dirty="0">
                <a:latin typeface="Times New Roman" panose="02020603050405020304" pitchFamily="18" charset="0"/>
                <a:cs typeface="Times New Roman" panose="02020603050405020304" pitchFamily="18" charset="0"/>
              </a:rPr>
              <a:t>Tiếng Việt 2, 1988</a:t>
            </a:r>
            <a:endParaRPr lang="en-US" altLang="en-US" sz="2400" dirty="0">
              <a:latin typeface="Times New Roman" panose="02020603050405020304" pitchFamily="18" charset="0"/>
              <a:cs typeface="Times New Roman" panose="02020603050405020304" pitchFamily="18" charset="0"/>
            </a:endParaRPr>
          </a:p>
          <a:p>
            <a:endParaRPr lang="en-US" altLang="en-US" sz="2400" dirty="0">
              <a:latin typeface="Arial" panose="020B0604020202020204" pitchFamily="34" charset="0"/>
              <a:ea typeface="Arial" panose="020B0604020202020204" pitchFamily="34" charset="0"/>
            </a:endParaRPr>
          </a:p>
        </p:txBody>
      </p:sp>
      <p:cxnSp>
        <p:nvCxnSpPr>
          <p:cNvPr id="30" name="Straight Connector 14"/>
          <p:cNvCxnSpPr/>
          <p:nvPr/>
        </p:nvCxnSpPr>
        <p:spPr>
          <a:xfrm>
            <a:off x="533400" y="6324600"/>
            <a:ext cx="4102100" cy="0"/>
          </a:xfrm>
          <a:prstGeom prst="line">
            <a:avLst/>
          </a:prstGeom>
          <a:ln w="28575" cap="flat" cmpd="sng">
            <a:solidFill>
              <a:srgbClr val="FF0000"/>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65"/>
                                        </p:tgtEl>
                                        <p:attrNameLst>
                                          <p:attrName>style.visibility</p:attrName>
                                        </p:attrNameLst>
                                      </p:cBhvr>
                                      <p:to>
                                        <p:strVal val="visible"/>
                                      </p:to>
                                    </p:set>
                                    <p:animEffect transition="in" filter="barn(inVertical)">
                                      <p:cBhvr>
                                        <p:cTn id="12" dur="500"/>
                                        <p:tgtEl>
                                          <p:spTgt spid="61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147">
                                            <p:txEl>
                                              <p:charRg st="0" end="10"/>
                                            </p:txEl>
                                          </p:spTgt>
                                        </p:tgtEl>
                                        <p:attrNameLst>
                                          <p:attrName>style.visibility</p:attrName>
                                        </p:attrNameLst>
                                      </p:cBhvr>
                                      <p:to>
                                        <p:strVal val="visible"/>
                                      </p:to>
                                    </p:set>
                                    <p:animEffect transition="in" filter="wheel(1)">
                                      <p:cBhvr>
                                        <p:cTn id="22" dur="2000"/>
                                        <p:tgtEl>
                                          <p:spTgt spid="6147">
                                            <p:txEl>
                                              <p:charRg st="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47">
                                            <p:txEl>
                                              <p:charRg st="10" end="52"/>
                                            </p:txEl>
                                          </p:spTgt>
                                        </p:tgtEl>
                                        <p:attrNameLst>
                                          <p:attrName>style.visibility</p:attrName>
                                        </p:attrNameLst>
                                      </p:cBhvr>
                                      <p:to>
                                        <p:strVal val="visible"/>
                                      </p:to>
                                    </p:set>
                                    <p:animEffect transition="in" filter="wheel(1)">
                                      <p:cBhvr>
                                        <p:cTn id="27" dur="2000"/>
                                        <p:tgtEl>
                                          <p:spTgt spid="6147">
                                            <p:txEl>
                                              <p:charRg st="10" end="5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147">
                                            <p:txEl>
                                              <p:charRg st="52" end="356"/>
                                            </p:txEl>
                                          </p:spTgt>
                                        </p:tgtEl>
                                        <p:attrNameLst>
                                          <p:attrName>style.visibility</p:attrName>
                                        </p:attrNameLst>
                                      </p:cBhvr>
                                      <p:to>
                                        <p:strVal val="visible"/>
                                      </p:to>
                                    </p:set>
                                    <p:animEffect transition="in" filter="wheel(1)">
                                      <p:cBhvr>
                                        <p:cTn id="32" dur="2000"/>
                                        <p:tgtEl>
                                          <p:spTgt spid="6147">
                                            <p:txEl>
                                              <p:charRg st="52" end="356"/>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barn(inVertical)">
                                      <p:cBhvr>
                                        <p:cTn id="42" dur="50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lt">
                                    <p:tmPct val="0"/>
                                  </p:iterate>
                                  <p:childTnLst>
                                    <p:set>
                                      <p:cBhvr>
                                        <p:cTn id="53" dur="1" fill="hold">
                                          <p:stCondLst>
                                            <p:cond delay="0"/>
                                          </p:stCondLst>
                                        </p:cTn>
                                        <p:tgtEl>
                                          <p:spTgt spid="47112"/>
                                        </p:tgtEl>
                                        <p:attrNameLst>
                                          <p:attrName>style.visibility</p:attrName>
                                        </p:attrNameLst>
                                      </p:cBhvr>
                                      <p:to>
                                        <p:strVal val="visible"/>
                                      </p:to>
                                    </p:set>
                                    <p:anim calcmode="lin" valueType="num">
                                      <p:cBhvr additive="base">
                                        <p:cTn id="54" dur="500" fill="hold"/>
                                        <p:tgtEl>
                                          <p:spTgt spid="47112"/>
                                        </p:tgtEl>
                                        <p:attrNameLst>
                                          <p:attrName>ppt_x</p:attrName>
                                        </p:attrNameLst>
                                      </p:cBhvr>
                                      <p:tavLst>
                                        <p:tav tm="0">
                                          <p:val>
                                            <p:strVal val="#ppt_x"/>
                                          </p:val>
                                        </p:tav>
                                        <p:tav tm="100000">
                                          <p:val>
                                            <p:strVal val="#ppt_x"/>
                                          </p:val>
                                        </p:tav>
                                      </p:tavLst>
                                    </p:anim>
                                    <p:anim calcmode="lin" valueType="num">
                                      <p:cBhvr additive="base">
                                        <p:cTn id="55" dur="500" fill="hold"/>
                                        <p:tgtEl>
                                          <p:spTgt spid="4711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iterate type="lt">
                                    <p:tmPct val="0"/>
                                  </p:iterate>
                                  <p:childTnLst>
                                    <p:set>
                                      <p:cBhvr>
                                        <p:cTn id="57" dur="1" fill="hold">
                                          <p:stCondLst>
                                            <p:cond delay="0"/>
                                          </p:stCondLst>
                                        </p:cTn>
                                        <p:tgtEl>
                                          <p:spTgt spid="47113"/>
                                        </p:tgtEl>
                                        <p:attrNameLst>
                                          <p:attrName>style.visibility</p:attrName>
                                        </p:attrNameLst>
                                      </p:cBhvr>
                                      <p:to>
                                        <p:strVal val="visible"/>
                                      </p:to>
                                    </p:set>
                                    <p:anim calcmode="lin" valueType="num">
                                      <p:cBhvr additive="base">
                                        <p:cTn id="58" dur="500" fill="hold"/>
                                        <p:tgtEl>
                                          <p:spTgt spid="47113"/>
                                        </p:tgtEl>
                                        <p:attrNameLst>
                                          <p:attrName>ppt_x</p:attrName>
                                        </p:attrNameLst>
                                      </p:cBhvr>
                                      <p:tavLst>
                                        <p:tav tm="0">
                                          <p:val>
                                            <p:strVal val="#ppt_x"/>
                                          </p:val>
                                        </p:tav>
                                        <p:tav tm="100000">
                                          <p:val>
                                            <p:strVal val="#ppt_x"/>
                                          </p:val>
                                        </p:tav>
                                      </p:tavLst>
                                    </p:anim>
                                    <p:anim calcmode="lin" valueType="num">
                                      <p:cBhvr additive="base">
                                        <p:cTn id="59" dur="500" fill="hold"/>
                                        <p:tgtEl>
                                          <p:spTgt spid="471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iterate type="lt">
                                    <p:tmPct val="0"/>
                                  </p:iterate>
                                  <p:childTnLst>
                                    <p:set>
                                      <p:cBhvr>
                                        <p:cTn id="61" dur="1" fill="hold">
                                          <p:stCondLst>
                                            <p:cond delay="0"/>
                                          </p:stCondLst>
                                        </p:cTn>
                                        <p:tgtEl>
                                          <p:spTgt spid="47114"/>
                                        </p:tgtEl>
                                        <p:attrNameLst>
                                          <p:attrName>style.visibility</p:attrName>
                                        </p:attrNameLst>
                                      </p:cBhvr>
                                      <p:to>
                                        <p:strVal val="visible"/>
                                      </p:to>
                                    </p:set>
                                    <p:anim calcmode="lin" valueType="num">
                                      <p:cBhvr additive="base">
                                        <p:cTn id="62" dur="500" fill="hold"/>
                                        <p:tgtEl>
                                          <p:spTgt spid="47114"/>
                                        </p:tgtEl>
                                        <p:attrNameLst>
                                          <p:attrName>ppt_x</p:attrName>
                                        </p:attrNameLst>
                                      </p:cBhvr>
                                      <p:tavLst>
                                        <p:tav tm="0">
                                          <p:val>
                                            <p:strVal val="#ppt_x"/>
                                          </p:val>
                                        </p:tav>
                                        <p:tav tm="100000">
                                          <p:val>
                                            <p:strVal val="#ppt_x"/>
                                          </p:val>
                                        </p:tav>
                                      </p:tavLst>
                                    </p:anim>
                                    <p:anim calcmode="lin" valueType="num">
                                      <p:cBhvr additive="base">
                                        <p:cTn id="63" dur="500" fill="hold"/>
                                        <p:tgtEl>
                                          <p:spTgt spid="471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7115"/>
                                        </p:tgtEl>
                                        <p:attrNameLst>
                                          <p:attrName>style.visibility</p:attrName>
                                        </p:attrNameLst>
                                      </p:cBhvr>
                                      <p:to>
                                        <p:strVal val="visible"/>
                                      </p:to>
                                    </p:set>
                                    <p:anim calcmode="lin" valueType="num">
                                      <p:cBhvr additive="base">
                                        <p:cTn id="66" dur="500" fill="hold"/>
                                        <p:tgtEl>
                                          <p:spTgt spid="47115"/>
                                        </p:tgtEl>
                                        <p:attrNameLst>
                                          <p:attrName>ppt_x</p:attrName>
                                        </p:attrNameLst>
                                      </p:cBhvr>
                                      <p:tavLst>
                                        <p:tav tm="0">
                                          <p:val>
                                            <p:strVal val="#ppt_x"/>
                                          </p:val>
                                        </p:tav>
                                        <p:tav tm="100000">
                                          <p:val>
                                            <p:strVal val="#ppt_x"/>
                                          </p:val>
                                        </p:tav>
                                      </p:tavLst>
                                    </p:anim>
                                    <p:anim calcmode="lin" valueType="num">
                                      <p:cBhvr additive="base">
                                        <p:cTn id="67" dur="500" fill="hold"/>
                                        <p:tgtEl>
                                          <p:spTgt spid="471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iterate type="lt">
                                    <p:tmPct val="0"/>
                                  </p:iterate>
                                  <p:childTnLst>
                                    <p:set>
                                      <p:cBhvr>
                                        <p:cTn id="69" dur="1" fill="hold">
                                          <p:stCondLst>
                                            <p:cond delay="0"/>
                                          </p:stCondLst>
                                        </p:cTn>
                                        <p:tgtEl>
                                          <p:spTgt spid="47116"/>
                                        </p:tgtEl>
                                        <p:attrNameLst>
                                          <p:attrName>style.visibility</p:attrName>
                                        </p:attrNameLst>
                                      </p:cBhvr>
                                      <p:to>
                                        <p:strVal val="visible"/>
                                      </p:to>
                                    </p:set>
                                    <p:anim calcmode="lin" valueType="num">
                                      <p:cBhvr additive="base">
                                        <p:cTn id="70" dur="500" fill="hold"/>
                                        <p:tgtEl>
                                          <p:spTgt spid="47116"/>
                                        </p:tgtEl>
                                        <p:attrNameLst>
                                          <p:attrName>ppt_x</p:attrName>
                                        </p:attrNameLst>
                                      </p:cBhvr>
                                      <p:tavLst>
                                        <p:tav tm="0">
                                          <p:val>
                                            <p:strVal val="#ppt_x"/>
                                          </p:val>
                                        </p:tav>
                                        <p:tav tm="100000">
                                          <p:val>
                                            <p:strVal val="#ppt_x"/>
                                          </p:val>
                                        </p:tav>
                                      </p:tavLst>
                                    </p:anim>
                                    <p:anim calcmode="lin" valueType="num">
                                      <p:cBhvr additive="base">
                                        <p:cTn id="71" dur="500" fill="hold"/>
                                        <p:tgtEl>
                                          <p:spTgt spid="471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iterate type="lt">
                                    <p:tmPct val="0"/>
                                  </p:iterate>
                                  <p:childTnLst>
                                    <p:set>
                                      <p:cBhvr>
                                        <p:cTn id="73" dur="1" fill="hold">
                                          <p:stCondLst>
                                            <p:cond delay="0"/>
                                          </p:stCondLst>
                                        </p:cTn>
                                        <p:tgtEl>
                                          <p:spTgt spid="47117"/>
                                        </p:tgtEl>
                                        <p:attrNameLst>
                                          <p:attrName>style.visibility</p:attrName>
                                        </p:attrNameLst>
                                      </p:cBhvr>
                                      <p:to>
                                        <p:strVal val="visible"/>
                                      </p:to>
                                    </p:set>
                                    <p:anim calcmode="lin" valueType="num">
                                      <p:cBhvr additive="base">
                                        <p:cTn id="74" dur="500" fill="hold"/>
                                        <p:tgtEl>
                                          <p:spTgt spid="47117"/>
                                        </p:tgtEl>
                                        <p:attrNameLst>
                                          <p:attrName>ppt_x</p:attrName>
                                        </p:attrNameLst>
                                      </p:cBhvr>
                                      <p:tavLst>
                                        <p:tav tm="0">
                                          <p:val>
                                            <p:strVal val="#ppt_x"/>
                                          </p:val>
                                        </p:tav>
                                        <p:tav tm="100000">
                                          <p:val>
                                            <p:strVal val="#ppt_x"/>
                                          </p:val>
                                        </p:tav>
                                      </p:tavLst>
                                    </p:anim>
                                    <p:anim calcmode="lin" valueType="num">
                                      <p:cBhvr additive="base">
                                        <p:cTn id="75" dur="500" fill="hold"/>
                                        <p:tgtEl>
                                          <p:spTgt spid="471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30"/>
                                        </p:tgtEl>
                                        <p:attrNameLst>
                                          <p:attrName>ppt_x</p:attrName>
                                        </p:attrNameLst>
                                      </p:cBhvr>
                                      <p:tavLst>
                                        <p:tav tm="0">
                                          <p:val>
                                            <p:strVal val="ppt_x"/>
                                          </p:val>
                                        </p:tav>
                                        <p:tav tm="100000">
                                          <p:val>
                                            <p:strVal val="ppt_x"/>
                                          </p:val>
                                        </p:tav>
                                      </p:tavLst>
                                    </p:anim>
                                    <p:anim calcmode="lin" valueType="num">
                                      <p:cBhvr additive="base">
                                        <p:cTn id="80" dur="500"/>
                                        <p:tgtEl>
                                          <p:spTgt spid="30"/>
                                        </p:tgtEl>
                                        <p:attrNameLst>
                                          <p:attrName>ppt_y</p:attrName>
                                        </p:attrNameLst>
                                      </p:cBhvr>
                                      <p:tavLst>
                                        <p:tav tm="0">
                                          <p:val>
                                            <p:strVal val="ppt_y"/>
                                          </p:val>
                                        </p:tav>
                                        <p:tav tm="100000">
                                          <p:val>
                                            <p:strVal val="1+ppt_h/2"/>
                                          </p:val>
                                        </p:tav>
                                      </p:tavLst>
                                    </p:anim>
                                    <p:set>
                                      <p:cBhvr>
                                        <p:cTn id="81" dur="1" fill="hold">
                                          <p:stCondLst>
                                            <p:cond delay="499"/>
                                          </p:stCondLst>
                                        </p:cTn>
                                        <p:tgtEl>
                                          <p:spTgt spid="30"/>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6160"/>
                                        </p:tgtEl>
                                        <p:attrNameLst>
                                          <p:attrName>ppt_x</p:attrName>
                                        </p:attrNameLst>
                                      </p:cBhvr>
                                      <p:tavLst>
                                        <p:tav tm="0">
                                          <p:val>
                                            <p:strVal val="ppt_x"/>
                                          </p:val>
                                        </p:tav>
                                        <p:tav tm="100000">
                                          <p:val>
                                            <p:strVal val="ppt_x"/>
                                          </p:val>
                                        </p:tav>
                                      </p:tavLst>
                                    </p:anim>
                                    <p:anim calcmode="lin" valueType="num">
                                      <p:cBhvr additive="base">
                                        <p:cTn id="84" dur="500"/>
                                        <p:tgtEl>
                                          <p:spTgt spid="6160"/>
                                        </p:tgtEl>
                                        <p:attrNameLst>
                                          <p:attrName>ppt_y</p:attrName>
                                        </p:attrNameLst>
                                      </p:cBhvr>
                                      <p:tavLst>
                                        <p:tav tm="0">
                                          <p:val>
                                            <p:strVal val="ppt_y"/>
                                          </p:val>
                                        </p:tav>
                                        <p:tav tm="100000">
                                          <p:val>
                                            <p:strVal val="1+ppt_h/2"/>
                                          </p:val>
                                        </p:tav>
                                      </p:tavLst>
                                    </p:anim>
                                    <p:set>
                                      <p:cBhvr>
                                        <p:cTn id="85" dur="1" fill="hold">
                                          <p:stCondLst>
                                            <p:cond delay="499"/>
                                          </p:stCondLst>
                                        </p:cTn>
                                        <p:tgtEl>
                                          <p:spTgt spid="616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500" fill="hold"/>
                                        <p:tgtEl>
                                          <p:spTgt spid="3"/>
                                        </p:tgtEl>
                                        <p:attrNameLst>
                                          <p:attrName>ppt_x</p:attrName>
                                        </p:attrNameLst>
                                      </p:cBhvr>
                                      <p:tavLst>
                                        <p:tav tm="0">
                                          <p:val>
                                            <p:strVal val="#ppt_x"/>
                                          </p:val>
                                        </p:tav>
                                        <p:tav tm="100000">
                                          <p:val>
                                            <p:strVal val="#ppt_x"/>
                                          </p:val>
                                        </p:tav>
                                      </p:tavLst>
                                    </p:anim>
                                    <p:anim calcmode="lin" valueType="num">
                                      <p:cBhvr additive="base">
                                        <p:cTn id="9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8" presetClass="emph" presetSubtype="0" fill="hold" grpId="1" nodeType="clickEffect">
                                  <p:stCondLst>
                                    <p:cond delay="0"/>
                                  </p:stCondLst>
                                  <p:iterate type="lt">
                                    <p:tmPct val="4000"/>
                                  </p:iterate>
                                  <p:childTnLst>
                                    <p:set>
                                      <p:cBhvr override="childStyle">
                                        <p:cTn id="95" dur="500" fill="hold"/>
                                        <p:tgtEl>
                                          <p:spTgt spid="47112"/>
                                        </p:tgtEl>
                                        <p:attrNameLst>
                                          <p:attrName>style.textDecorationUnderline</p:attrName>
                                        </p:attrNameLst>
                                      </p:cBhvr>
                                      <p:to>
                                        <p:strVal val="true"/>
                                      </p:to>
                                    </p:set>
                                  </p:childTnLst>
                                </p:cTn>
                              </p:par>
                              <p:par>
                                <p:cTn id="96" presetID="18" presetClass="emph" presetSubtype="0" fill="hold" grpId="1" nodeType="withEffect">
                                  <p:stCondLst>
                                    <p:cond delay="0"/>
                                  </p:stCondLst>
                                  <p:iterate type="lt">
                                    <p:tmPct val="4000"/>
                                  </p:iterate>
                                  <p:childTnLst>
                                    <p:set>
                                      <p:cBhvr override="childStyle">
                                        <p:cTn id="97" dur="500" fill="hold"/>
                                        <p:tgtEl>
                                          <p:spTgt spid="47113"/>
                                        </p:tgtEl>
                                        <p:attrNameLst>
                                          <p:attrName>style.textDecorationUnderline</p:attrName>
                                        </p:attrNameLst>
                                      </p:cBhvr>
                                      <p:to>
                                        <p:strVal val="true"/>
                                      </p:to>
                                    </p:set>
                                  </p:childTnLst>
                                </p:cTn>
                              </p:par>
                              <p:par>
                                <p:cTn id="98" presetID="18" presetClass="emph" presetSubtype="0" fill="hold" grpId="1" nodeType="withEffect">
                                  <p:stCondLst>
                                    <p:cond delay="0"/>
                                  </p:stCondLst>
                                  <p:iterate type="lt">
                                    <p:tmPct val="4000"/>
                                  </p:iterate>
                                  <p:childTnLst>
                                    <p:set>
                                      <p:cBhvr override="childStyle">
                                        <p:cTn id="99" dur="500" fill="hold"/>
                                        <p:tgtEl>
                                          <p:spTgt spid="47114"/>
                                        </p:tgtEl>
                                        <p:attrNameLst>
                                          <p:attrName>style.textDecorationUnderline</p:attrName>
                                        </p:attrNameLst>
                                      </p:cBhvr>
                                      <p:to>
                                        <p:strVal val="true"/>
                                      </p:to>
                                    </p:set>
                                  </p:childTnLst>
                                </p:cTn>
                              </p:par>
                              <p:par>
                                <p:cTn id="100" presetID="18" presetClass="emph" presetSubtype="0" fill="hold" grpId="1" nodeType="withEffect">
                                  <p:stCondLst>
                                    <p:cond delay="0"/>
                                  </p:stCondLst>
                                  <p:iterate type="lt">
                                    <p:tmPct val="4000"/>
                                  </p:iterate>
                                  <p:childTnLst>
                                    <p:set>
                                      <p:cBhvr override="childStyle">
                                        <p:cTn id="101" dur="500" fill="hold"/>
                                        <p:tgtEl>
                                          <p:spTgt spid="47116"/>
                                        </p:tgtEl>
                                        <p:attrNameLst>
                                          <p:attrName>style.textDecorationUnderline</p:attrName>
                                        </p:attrNameLst>
                                      </p:cBhvr>
                                      <p:to>
                                        <p:strVal val="true"/>
                                      </p:to>
                                    </p:set>
                                  </p:childTnLst>
                                </p:cTn>
                              </p:par>
                              <p:par>
                                <p:cTn id="102" presetID="18" presetClass="emph" presetSubtype="0" fill="hold" grpId="1" nodeType="withEffect">
                                  <p:stCondLst>
                                    <p:cond delay="0"/>
                                  </p:stCondLst>
                                  <p:iterate type="lt">
                                    <p:tmPct val="4000"/>
                                  </p:iterate>
                                  <p:childTnLst>
                                    <p:set>
                                      <p:cBhvr override="childStyle">
                                        <p:cTn id="103" dur="500" fill="hold"/>
                                        <p:tgtEl>
                                          <p:spTgt spid="47117"/>
                                        </p:tgtEl>
                                        <p:attrNameLst>
                                          <p:attrName>style.textDecorationUnderline</p:attrName>
                                        </p:attrNameLst>
                                      </p:cBhvr>
                                      <p:to>
                                        <p:strVal val="true"/>
                                      </p:to>
                                    </p:set>
                                  </p:childTnLst>
                                </p:cTn>
                              </p:par>
                              <p:par>
                                <p:cTn id="104" presetID="9" presetClass="emph" presetSubtype="0" grpId="1" nodeType="withEffect">
                                  <p:stCondLst>
                                    <p:cond delay="0"/>
                                  </p:stCondLst>
                                  <p:childTnLst>
                                    <p:set>
                                      <p:cBhvr rctx="PPT">
                                        <p:cTn id="105" dur="indefinite"/>
                                        <p:tgtEl>
                                          <p:spTgt spid="47115"/>
                                        </p:tgtEl>
                                        <p:attrNameLst>
                                          <p:attrName>style.opacity</p:attrName>
                                        </p:attrNameLst>
                                      </p:cBhvr>
                                      <p:to>
                                        <p:strVal val="0.5"/>
                                      </p:to>
                                    </p:set>
                                    <p:animEffect filter="image" prLst="opacity: 0.5">
                                      <p:cBhvr rctx="IE">
                                        <p:cTn id="106" dur="indefinite"/>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47112" grpId="0" animBg="1"/>
      <p:bldP spid="47112" grpId="1" animBg="1"/>
      <p:bldP spid="47113" grpId="0" animBg="1"/>
      <p:bldP spid="47113" grpId="1" animBg="1"/>
      <p:bldP spid="47114" grpId="0" animBg="1"/>
      <p:bldP spid="47114" grpId="1" animBg="1"/>
      <p:bldP spid="47115" grpId="0" animBg="1"/>
      <p:bldP spid="47115" grpId="1" animBg="1"/>
      <p:bldP spid="47116" grpId="0" animBg="1"/>
      <p:bldP spid="47116" grpId="1" animBg="1"/>
      <p:bldP spid="47117" grpId="0" animBg="1"/>
      <p:bldP spid="47117" grpId="1" animBg="1"/>
      <p:bldP spid="6160" grpId="0"/>
      <p:bldP spid="6160" grpId="1"/>
      <p:bldP spid="6165" grpId="0"/>
      <p:bldP spid="24"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12"/>
          <p:cNvSpPr txBox="1"/>
          <p:nvPr/>
        </p:nvSpPr>
        <p:spPr>
          <a:xfrm>
            <a:off x="533400" y="152400"/>
            <a:ext cx="3048000" cy="646113"/>
          </a:xfrm>
          <a:prstGeom prst="rect">
            <a:avLst/>
          </a:prstGeom>
          <a:noFill/>
          <a:ln w="38100">
            <a:noFill/>
          </a:ln>
        </p:spPr>
        <p:txBody>
          <a:bodyPr>
            <a:spAutoFit/>
          </a:bodyPr>
          <a:p>
            <a:r>
              <a:rPr lang="en-US" altLang="en-US" sz="3600" u="sng" dirty="0">
                <a:solidFill>
                  <a:schemeClr val="accent2"/>
                </a:solidFill>
                <a:latin typeface="Times New Roman" panose="02020603050405020304" pitchFamily="18" charset="0"/>
                <a:ea typeface="SimSun" panose="02010600030101010101" pitchFamily="2" charset="-122"/>
              </a:rPr>
              <a:t>III. Luyện tập</a:t>
            </a:r>
            <a:endParaRPr lang="en-US" altLang="en-US" sz="3600" u="sng" dirty="0">
              <a:solidFill>
                <a:schemeClr val="accent2"/>
              </a:solidFill>
              <a:latin typeface="Times New Roman" panose="02020603050405020304" pitchFamily="18" charset="0"/>
              <a:ea typeface="SimSun" panose="02010600030101010101" pitchFamily="2" charset="-122"/>
            </a:endParaRPr>
          </a:p>
        </p:txBody>
      </p:sp>
      <p:sp>
        <p:nvSpPr>
          <p:cNvPr id="6" name="Text Box 13"/>
          <p:cNvSpPr txBox="1"/>
          <p:nvPr/>
        </p:nvSpPr>
        <p:spPr>
          <a:xfrm>
            <a:off x="134938" y="755650"/>
            <a:ext cx="9067800" cy="3540125"/>
          </a:xfrm>
          <a:prstGeom prst="rect">
            <a:avLst/>
          </a:prstGeom>
          <a:noFill/>
          <a:ln w="9525">
            <a:noFill/>
          </a:ln>
        </p:spPr>
        <p:txBody>
          <a:bodyPr>
            <a:spAutoFit/>
          </a:bodyPr>
          <a:p>
            <a:pPr marL="342900" indent="-342900">
              <a:buNone/>
            </a:pPr>
            <a:r>
              <a:rPr lang="en-US" altLang="en-US" sz="3200" b="1" u="sng" dirty="0">
                <a:solidFill>
                  <a:srgbClr val="FF0000"/>
                </a:solidFill>
                <a:latin typeface="Times New Roman" panose="02020603050405020304" pitchFamily="18" charset="0"/>
                <a:ea typeface="HP001 4H" pitchFamily="34" charset="-127"/>
              </a:rPr>
              <a:t>Bài 1</a:t>
            </a:r>
            <a:r>
              <a:rPr lang="en-US" altLang="en-US" sz="3200" b="1" dirty="0">
                <a:solidFill>
                  <a:srgbClr val="FF0000"/>
                </a:solidFill>
                <a:latin typeface="Times New Roman" panose="02020603050405020304" pitchFamily="18" charset="0"/>
                <a:ea typeface="HP001 4H" pitchFamily="34" charset="-127"/>
              </a:rPr>
              <a:t>. Đọc lại đoạn văn sau:</a:t>
            </a:r>
            <a:endParaRPr lang="en-US" altLang="en-US" sz="3200" b="1" dirty="0">
              <a:solidFill>
                <a:srgbClr val="FF0000"/>
              </a:solidFill>
              <a:latin typeface="Times New Roman" panose="02020603050405020304" pitchFamily="18" charset="0"/>
              <a:ea typeface="HP001 4H" pitchFamily="34" charset="-127"/>
            </a:endParaRPr>
          </a:p>
          <a:p>
            <a:pPr marL="342900" indent="-342900">
              <a:buNone/>
            </a:pPr>
            <a:r>
              <a:rPr lang="en-US" altLang="en-US" sz="3200" dirty="0">
                <a:latin typeface="Times New Roman" panose="02020603050405020304" pitchFamily="18" charset="0"/>
                <a:ea typeface="HP001 4H" pitchFamily="34" charset="-127"/>
              </a:rPr>
              <a:t>      Cả thung lũng giống như một bức tranh thuỷ mặc.    Những sinh hoạt của ngày mới bắt đầu. Trong rừng, chim chóc hót véo von. Thanh niên lên rẫy. Phụ nữ giặt giũ bên những giếng nước. Em nhỏ đùa vui trước nhà sàn. Các cụ già chụm đầu bên những ché rượu cần.</a:t>
            </a:r>
            <a:endParaRPr lang="en-US" altLang="en-US" sz="3200" dirty="0">
              <a:latin typeface="Times New Roman" panose="02020603050405020304" pitchFamily="18" charset="0"/>
              <a:ea typeface="HP001 4H" pitchFamily="34" charset="-127"/>
            </a:endParaRPr>
          </a:p>
        </p:txBody>
      </p:sp>
      <p:sp>
        <p:nvSpPr>
          <p:cNvPr id="14" name="Text Box 14"/>
          <p:cNvSpPr txBox="1"/>
          <p:nvPr/>
        </p:nvSpPr>
        <p:spPr>
          <a:xfrm>
            <a:off x="528638" y="4267200"/>
            <a:ext cx="7483475" cy="2062163"/>
          </a:xfrm>
          <a:prstGeom prst="rect">
            <a:avLst/>
          </a:prstGeom>
          <a:noFill/>
          <a:ln w="9525">
            <a:noFill/>
          </a:ln>
        </p:spPr>
        <p:txBody>
          <a:bodyPr>
            <a:spAutoFit/>
          </a:bodyPr>
          <a:p>
            <a:pPr marL="342900" indent="-342900">
              <a:buAutoNum type="alphaLcParenR"/>
            </a:pPr>
            <a:r>
              <a:rPr lang="en-US" altLang="en-US" sz="3200" b="1" dirty="0">
                <a:solidFill>
                  <a:srgbClr val="0000CC"/>
                </a:solidFill>
                <a:latin typeface="Times New Roman" panose="02020603050405020304" pitchFamily="18" charset="0"/>
                <a:ea typeface="HP001 4H" pitchFamily="34" charset="-127"/>
              </a:rPr>
              <a:t>Tìm các câu kể Ai làm gì ? trong đoạn văn trên.</a:t>
            </a:r>
            <a:endParaRPr lang="en-US" altLang="en-US" sz="3200" b="1" dirty="0">
              <a:solidFill>
                <a:srgbClr val="0000CC"/>
              </a:solidFill>
              <a:latin typeface="Times New Roman" panose="02020603050405020304" pitchFamily="18" charset="0"/>
              <a:ea typeface="HP001 4H" pitchFamily="34" charset="-127"/>
            </a:endParaRPr>
          </a:p>
          <a:p>
            <a:pPr marL="342900" indent="-342900">
              <a:buNone/>
            </a:pPr>
            <a:r>
              <a:rPr lang="en-US" altLang="en-US" sz="3200" b="1" dirty="0">
                <a:solidFill>
                  <a:srgbClr val="0000CC"/>
                </a:solidFill>
                <a:latin typeface="Times New Roman" panose="02020603050405020304" pitchFamily="18" charset="0"/>
                <a:ea typeface="HP001 4H" pitchFamily="34" charset="-127"/>
              </a:rPr>
              <a:t>b) Xác định chủ ngữ trong mỗi câu vừa tìm được.</a:t>
            </a:r>
            <a:endParaRPr lang="en-US" altLang="en-US" sz="3200" b="1" dirty="0">
              <a:solidFill>
                <a:srgbClr val="0000CC"/>
              </a:solidFill>
              <a:latin typeface="Times New Roman" panose="02020603050405020304" pitchFamily="18" charset="0"/>
              <a:ea typeface="HP001 4H" pitchFamily="34" charset="-127"/>
            </a:endParaRPr>
          </a:p>
        </p:txBody>
      </p:sp>
      <p:sp>
        <p:nvSpPr>
          <p:cNvPr id="29701" name="Smiley Face 1">
            <a:hlinkClick r:id="" action="ppaction://noaction"/>
          </p:cNvPr>
          <p:cNvSpPr/>
          <p:nvPr/>
        </p:nvSpPr>
        <p:spPr>
          <a:xfrm>
            <a:off x="8012113" y="5867400"/>
            <a:ext cx="750887" cy="838200"/>
          </a:xfrm>
          <a:prstGeom prst="smileyFace">
            <a:avLst>
              <a:gd name="adj" fmla="val 4653"/>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en-US" altLang="en-US" dirty="0">
              <a:latin typeface="Arial" panose="020B0604020202020204" pitchFamily="34" charset="0"/>
              <a:ea typeface="SimSun" panose="02010600030101010101" pitchFamily="2" charset="-122"/>
            </a:endParaRPr>
          </a:p>
        </p:txBody>
      </p:sp>
      <p:cxnSp>
        <p:nvCxnSpPr>
          <p:cNvPr id="15" name="Straight Connector 14"/>
          <p:cNvCxnSpPr/>
          <p:nvPr/>
        </p:nvCxnSpPr>
        <p:spPr>
          <a:xfrm>
            <a:off x="990600" y="4800600"/>
            <a:ext cx="4267200" cy="0"/>
          </a:xfrm>
          <a:prstGeom prst="line">
            <a:avLst/>
          </a:prstGeom>
          <a:ln w="28575" cap="flat" cmpd="sng">
            <a:solidFill>
              <a:srgbClr val="FF0000"/>
            </a:solidFill>
            <a:prstDash val="solid"/>
            <a:headEnd type="none" w="med" len="med"/>
            <a:tailEnd type="none" w="med" len="med"/>
          </a:ln>
        </p:spPr>
      </p:cxnSp>
      <p:cxnSp>
        <p:nvCxnSpPr>
          <p:cNvPr id="16" name="Straight Connector 14"/>
          <p:cNvCxnSpPr/>
          <p:nvPr/>
        </p:nvCxnSpPr>
        <p:spPr>
          <a:xfrm>
            <a:off x="990600" y="5715000"/>
            <a:ext cx="3200400" cy="0"/>
          </a:xfrm>
          <a:prstGeom prst="line">
            <a:avLst/>
          </a:prstGeom>
          <a:ln w="28575" cap="flat" cmpd="sng">
            <a:solidFill>
              <a:srgbClr val="FF0000"/>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000000"/>
                                          </p:val>
                                        </p:tav>
                                        <p:tav tm="100000">
                                          <p:val>
                                            <p:strVal val="#ppt_w"/>
                                          </p:val>
                                        </p:tav>
                                      </p:tavLst>
                                    </p:anim>
                                    <p:anim calcmode="lin" valueType="num">
                                      <p:cBhvr>
                                        <p:cTn id="18" dur="500" fill="hold"/>
                                        <p:tgtEl>
                                          <p:spTgt spid="14"/>
                                        </p:tgtEl>
                                        <p:attrNameLst>
                                          <p:attrName>ppt_h</p:attrName>
                                        </p:attrNameLst>
                                      </p:cBhvr>
                                      <p:tavLst>
                                        <p:tav tm="0">
                                          <p:val>
                                            <p:fltVal val="0.00000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228600" y="1206500"/>
            <a:ext cx="8763000" cy="5910263"/>
          </a:xfrm>
          <a:prstGeom prst="rect">
            <a:avLst/>
          </a:prstGeom>
          <a:noFill/>
          <a:ln w="9525">
            <a:noFill/>
          </a:ln>
        </p:spPr>
        <p:txBody>
          <a:bodyPr>
            <a:spAutoFit/>
          </a:bodyPr>
          <a:p>
            <a:pPr>
              <a:lnSpc>
                <a:spcPct val="150000"/>
              </a:lnSpc>
              <a:buNone/>
            </a:pPr>
            <a:r>
              <a:rPr lang="en-US" altLang="en-US" sz="3600" dirty="0">
                <a:latin typeface="Times New Roman" panose="02020603050405020304" pitchFamily="18" charset="0"/>
                <a:ea typeface="HP001 4H" pitchFamily="34" charset="-127"/>
              </a:rPr>
              <a:t>    Cả thung lũng giống như một bức tranh thuỷ mặc. Những sinh hoạt của ngày mới bắt đầu. Trong rừng, chim chóc  hót véo von. Thanh niên  lên rẫy. Phụ nữ giặt giũ bên những giếng nước. Em nhỏ đùa vui trước nhà sàn. Các cụ già  chụm đầu bên những ché rượu cần.</a:t>
            </a:r>
            <a:endParaRPr lang="en-US" altLang="en-US" sz="3600" dirty="0">
              <a:latin typeface="Times New Roman" panose="02020603050405020304" pitchFamily="18" charset="0"/>
              <a:ea typeface="HP001 4H" pitchFamily="34" charset="-127"/>
            </a:endParaRPr>
          </a:p>
        </p:txBody>
      </p:sp>
      <p:sp>
        <p:nvSpPr>
          <p:cNvPr id="30723" name="Text Box 12"/>
          <p:cNvSpPr txBox="1"/>
          <p:nvPr/>
        </p:nvSpPr>
        <p:spPr>
          <a:xfrm>
            <a:off x="533400" y="152400"/>
            <a:ext cx="3048000" cy="646113"/>
          </a:xfrm>
          <a:prstGeom prst="rect">
            <a:avLst/>
          </a:prstGeom>
          <a:noFill/>
          <a:ln w="38100">
            <a:noFill/>
          </a:ln>
        </p:spPr>
        <p:txBody>
          <a:bodyPr>
            <a:spAutoFit/>
          </a:bodyPr>
          <a:p>
            <a:r>
              <a:rPr lang="en-US" altLang="en-US" sz="3600" u="sng" dirty="0">
                <a:solidFill>
                  <a:srgbClr val="00B050"/>
                </a:solidFill>
                <a:latin typeface="Times New Roman" panose="02020603050405020304" pitchFamily="18" charset="0"/>
                <a:cs typeface="Arial" panose="020B0604020202020204" pitchFamily="34" charset="0"/>
              </a:rPr>
              <a:t>III. Luyện tập</a:t>
            </a:r>
            <a:endParaRPr lang="en-US" altLang="en-US" sz="3600" u="sng" dirty="0">
              <a:solidFill>
                <a:srgbClr val="00B050"/>
              </a:solidFill>
              <a:latin typeface="Times New Roman" panose="02020603050405020304" pitchFamily="18" charset="0"/>
              <a:ea typeface="Arial" panose="020B0604020202020204" pitchFamily="34" charset="0"/>
            </a:endParaRPr>
          </a:p>
        </p:txBody>
      </p:sp>
      <p:sp>
        <p:nvSpPr>
          <p:cNvPr id="30724" name="Rectangle 3"/>
          <p:cNvSpPr/>
          <p:nvPr/>
        </p:nvSpPr>
        <p:spPr>
          <a:xfrm>
            <a:off x="457200" y="830263"/>
            <a:ext cx="1222375" cy="584200"/>
          </a:xfrm>
          <a:prstGeom prst="rect">
            <a:avLst/>
          </a:prstGeom>
          <a:noFill/>
          <a:ln w="9525">
            <a:noFill/>
          </a:ln>
        </p:spPr>
        <p:txBody>
          <a:bodyPr wrap="none">
            <a:spAutoFit/>
          </a:bodyPr>
          <a:p>
            <a:pPr>
              <a:buNone/>
            </a:pPr>
            <a:r>
              <a:rPr lang="en-US" altLang="en-US" sz="3200" b="1" u="sng" dirty="0">
                <a:solidFill>
                  <a:srgbClr val="FF0000"/>
                </a:solidFill>
                <a:latin typeface="Times New Roman" panose="02020603050405020304" pitchFamily="18" charset="0"/>
                <a:ea typeface="HP001 4H" pitchFamily="34" charset="-127"/>
              </a:rPr>
              <a:t>Bài 1</a:t>
            </a:r>
            <a:r>
              <a:rPr lang="en-US" altLang="en-US" sz="3200" b="1" dirty="0">
                <a:solidFill>
                  <a:srgbClr val="FF0000"/>
                </a:solidFill>
                <a:latin typeface="Times New Roman" panose="02020603050405020304" pitchFamily="18" charset="0"/>
                <a:ea typeface="HP001 4H" pitchFamily="34" charset="-127"/>
              </a:rPr>
              <a:t>:</a:t>
            </a:r>
            <a:endParaRPr lang="en-US" altLang="en-US" sz="3200" b="1" dirty="0">
              <a:solidFill>
                <a:srgbClr val="FF0000"/>
              </a:solidFill>
              <a:latin typeface="Times New Roman" panose="02020603050405020304" pitchFamily="18" charset="0"/>
              <a:ea typeface="HP001 4H" pitchFamily="34" charset="-127"/>
            </a:endParaRPr>
          </a:p>
        </p:txBody>
      </p:sp>
      <p:cxnSp>
        <p:nvCxnSpPr>
          <p:cNvPr id="12" name="Straight Connector 11"/>
          <p:cNvCxnSpPr/>
          <p:nvPr/>
        </p:nvCxnSpPr>
        <p:spPr>
          <a:xfrm>
            <a:off x="3581400" y="3581400"/>
            <a:ext cx="1676400" cy="0"/>
          </a:xfrm>
          <a:prstGeom prst="line">
            <a:avLst/>
          </a:prstGeom>
          <a:ln w="28575" cap="flat" cmpd="sng">
            <a:solidFill>
              <a:srgbClr val="FF0000"/>
            </a:solidFill>
            <a:prstDash val="solid"/>
            <a:headEnd type="none" w="med" len="med"/>
            <a:tailEnd type="none" w="med" len="med"/>
          </a:ln>
        </p:spPr>
      </p:cxnSp>
      <p:cxnSp>
        <p:nvCxnSpPr>
          <p:cNvPr id="15" name="Straight Connector 14"/>
          <p:cNvCxnSpPr/>
          <p:nvPr/>
        </p:nvCxnSpPr>
        <p:spPr>
          <a:xfrm>
            <a:off x="381000" y="4419600"/>
            <a:ext cx="1905000" cy="0"/>
          </a:xfrm>
          <a:prstGeom prst="line">
            <a:avLst/>
          </a:prstGeom>
          <a:ln w="28575" cap="flat" cmpd="sng">
            <a:solidFill>
              <a:srgbClr val="FF0000"/>
            </a:solidFill>
            <a:prstDash val="solid"/>
            <a:headEnd type="none" w="med" len="med"/>
            <a:tailEnd type="none" w="med" len="med"/>
          </a:ln>
        </p:spPr>
      </p:cxnSp>
      <p:cxnSp>
        <p:nvCxnSpPr>
          <p:cNvPr id="17" name="Straight Connector 16"/>
          <p:cNvCxnSpPr/>
          <p:nvPr/>
        </p:nvCxnSpPr>
        <p:spPr>
          <a:xfrm>
            <a:off x="3962400" y="4389438"/>
            <a:ext cx="1295400" cy="0"/>
          </a:xfrm>
          <a:prstGeom prst="line">
            <a:avLst/>
          </a:prstGeom>
          <a:ln w="28575" cap="flat" cmpd="sng">
            <a:solidFill>
              <a:srgbClr val="FF0000"/>
            </a:solidFill>
            <a:prstDash val="solid"/>
            <a:headEnd type="none" w="med" len="med"/>
            <a:tailEnd type="none" w="med" len="med"/>
          </a:ln>
        </p:spPr>
      </p:cxnSp>
      <p:cxnSp>
        <p:nvCxnSpPr>
          <p:cNvPr id="19" name="Straight Connector 18"/>
          <p:cNvCxnSpPr/>
          <p:nvPr/>
        </p:nvCxnSpPr>
        <p:spPr>
          <a:xfrm>
            <a:off x="3810000" y="5237163"/>
            <a:ext cx="609600" cy="0"/>
          </a:xfrm>
          <a:prstGeom prst="line">
            <a:avLst/>
          </a:prstGeom>
          <a:ln w="28575" cap="flat" cmpd="sng">
            <a:solidFill>
              <a:srgbClr val="FF0000"/>
            </a:solidFill>
            <a:prstDash val="solid"/>
            <a:headEnd type="none" w="med" len="med"/>
            <a:tailEnd type="none" w="med" len="med"/>
          </a:ln>
        </p:spPr>
      </p:cxnSp>
      <p:cxnSp>
        <p:nvCxnSpPr>
          <p:cNvPr id="21" name="Straight Connector 20"/>
          <p:cNvCxnSpPr/>
          <p:nvPr/>
        </p:nvCxnSpPr>
        <p:spPr>
          <a:xfrm>
            <a:off x="1168400" y="6042025"/>
            <a:ext cx="1905000" cy="0"/>
          </a:xfrm>
          <a:prstGeom prst="line">
            <a:avLst/>
          </a:prstGeom>
          <a:ln w="28575" cap="flat" cmpd="sng">
            <a:solidFill>
              <a:srgbClr val="FF0000"/>
            </a:solidFill>
            <a:prstDash val="solid"/>
            <a:headEnd type="none" w="med" len="med"/>
            <a:tailEnd type="none" w="med" len="med"/>
          </a:ln>
        </p:spPr>
      </p:cxnSp>
      <p:cxnSp>
        <p:nvCxnSpPr>
          <p:cNvPr id="25" name="Straight Connector 8"/>
          <p:cNvCxnSpPr/>
          <p:nvPr/>
        </p:nvCxnSpPr>
        <p:spPr>
          <a:xfrm flipH="1">
            <a:off x="5432425" y="2981325"/>
            <a:ext cx="152400" cy="600075"/>
          </a:xfrm>
          <a:prstGeom prst="line">
            <a:avLst/>
          </a:prstGeom>
          <a:ln w="38100" cap="flat" cmpd="sng">
            <a:solidFill>
              <a:srgbClr val="FF0000"/>
            </a:solidFill>
            <a:prstDash val="solid"/>
            <a:headEnd type="none" w="med" len="med"/>
            <a:tailEnd type="none" w="med" len="med"/>
          </a:ln>
        </p:spPr>
      </p:cxnSp>
      <p:cxnSp>
        <p:nvCxnSpPr>
          <p:cNvPr id="26" name="Straight Connector 8"/>
          <p:cNvCxnSpPr/>
          <p:nvPr/>
        </p:nvCxnSpPr>
        <p:spPr>
          <a:xfrm flipH="1">
            <a:off x="2438400" y="3789363"/>
            <a:ext cx="152400" cy="600075"/>
          </a:xfrm>
          <a:prstGeom prst="line">
            <a:avLst/>
          </a:prstGeom>
          <a:ln w="38100" cap="flat" cmpd="sng">
            <a:solidFill>
              <a:srgbClr val="FF0000"/>
            </a:solidFill>
            <a:prstDash val="solid"/>
            <a:headEnd type="none" w="med" len="med"/>
            <a:tailEnd type="none" w="med" len="med"/>
          </a:ln>
        </p:spPr>
      </p:cxnSp>
      <p:cxnSp>
        <p:nvCxnSpPr>
          <p:cNvPr id="27" name="Straight Connector 8"/>
          <p:cNvCxnSpPr/>
          <p:nvPr/>
        </p:nvCxnSpPr>
        <p:spPr>
          <a:xfrm flipH="1">
            <a:off x="5432425" y="3860800"/>
            <a:ext cx="152400" cy="600075"/>
          </a:xfrm>
          <a:prstGeom prst="line">
            <a:avLst/>
          </a:prstGeom>
          <a:ln w="38100" cap="flat" cmpd="sng">
            <a:solidFill>
              <a:srgbClr val="FF0000"/>
            </a:solidFill>
            <a:prstDash val="solid"/>
            <a:headEnd type="none" w="med" len="med"/>
            <a:tailEnd type="none" w="med" len="med"/>
          </a:ln>
        </p:spPr>
      </p:cxnSp>
      <p:cxnSp>
        <p:nvCxnSpPr>
          <p:cNvPr id="28" name="Straight Connector 8"/>
          <p:cNvCxnSpPr/>
          <p:nvPr/>
        </p:nvCxnSpPr>
        <p:spPr>
          <a:xfrm flipH="1">
            <a:off x="3124200" y="5419725"/>
            <a:ext cx="152400" cy="600075"/>
          </a:xfrm>
          <a:prstGeom prst="line">
            <a:avLst/>
          </a:prstGeom>
          <a:ln w="38100" cap="flat" cmpd="sng">
            <a:solidFill>
              <a:srgbClr val="FF0000"/>
            </a:solidFill>
            <a:prstDash val="solid"/>
            <a:headEnd type="none" w="med" len="med"/>
            <a:tailEnd type="none" w="med" len="med"/>
          </a:ln>
        </p:spPr>
      </p:cxnSp>
      <p:cxnSp>
        <p:nvCxnSpPr>
          <p:cNvPr id="29" name="Straight Connector 8"/>
          <p:cNvCxnSpPr/>
          <p:nvPr/>
        </p:nvCxnSpPr>
        <p:spPr>
          <a:xfrm flipH="1">
            <a:off x="5287963" y="4637088"/>
            <a:ext cx="152400" cy="600075"/>
          </a:xfrm>
          <a:prstGeom prst="line">
            <a:avLst/>
          </a:prstGeom>
          <a:ln w="38100" cap="flat" cmpd="sng">
            <a:solidFill>
              <a:srgbClr val="FF0000"/>
            </a:solidFill>
            <a:prstDash val="solid"/>
            <a:headEnd type="none" w="med" len="med"/>
            <a:tailEnd type="none" w="med" len="med"/>
          </a:ln>
        </p:spPr>
      </p:cxn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1"/>
          <p:cNvSpPr>
            <a:spLocks noGrp="1"/>
          </p:cNvSpPr>
          <p:nvPr>
            <p:ph type="title"/>
          </p:nvPr>
        </p:nvSpPr>
        <p:spPr>
          <a:xfrm>
            <a:off x="-152400" y="0"/>
            <a:ext cx="9525000" cy="1143000"/>
          </a:xfrm>
          <a:ln/>
        </p:spPr>
        <p:txBody>
          <a:bodyPr vert="horz" wrap="square" lIns="91440" tIns="45720" rIns="91440" bIns="45720" anchor="ctr" anchorCtr="0"/>
          <a:p>
            <a:r>
              <a:rPr lang="en-US" altLang="en-US" sz="3600" dirty="0">
                <a:solidFill>
                  <a:srgbClr val="FF0000"/>
                </a:solidFill>
                <a:latin typeface="Times New Roman" panose="02020603050405020304" pitchFamily="18" charset="0"/>
                <a:cs typeface="Times New Roman" panose="02020603050405020304" pitchFamily="18" charset="0"/>
              </a:rPr>
              <a:t>Bài 3. Đặt câu nói về hoạt động của từng nhóm người hoặc vật được miêu tả trong bức tranh bên:</a:t>
            </a:r>
            <a:endParaRPr lang="en-US" altLang="en-US" sz="3600" dirty="0">
              <a:solidFill>
                <a:srgbClr val="FF0000"/>
              </a:solidFill>
              <a:latin typeface="Times New Roman" panose="02020603050405020304" pitchFamily="18" charset="0"/>
              <a:ea typeface="Times New Roman" panose="02020603050405020304" pitchFamily="18" charset="0"/>
            </a:endParaRPr>
          </a:p>
        </p:txBody>
      </p:sp>
      <p:pic>
        <p:nvPicPr>
          <p:cNvPr id="6" name="Picture 9" descr="A"/>
          <p:cNvPicPr>
            <a:picLocks noChangeAspect="1"/>
          </p:cNvPicPr>
          <p:nvPr/>
        </p:nvPicPr>
        <p:blipFill>
          <a:blip r:embed="rId1"/>
          <a:stretch>
            <a:fillRect/>
          </a:stretch>
        </p:blipFill>
        <p:spPr>
          <a:xfrm>
            <a:off x="4763" y="1371600"/>
            <a:ext cx="9144000" cy="5486400"/>
          </a:xfrm>
          <a:prstGeom prst="rect">
            <a:avLst/>
          </a:prstGeom>
          <a:noFill/>
          <a:ln w="9525">
            <a:noFill/>
          </a:ln>
        </p:spPr>
      </p:pic>
      <p:cxnSp>
        <p:nvCxnSpPr>
          <p:cNvPr id="4" name="Straight Connector 3"/>
          <p:cNvCxnSpPr/>
          <p:nvPr/>
        </p:nvCxnSpPr>
        <p:spPr>
          <a:xfrm>
            <a:off x="1447800" y="533400"/>
            <a:ext cx="1371600" cy="0"/>
          </a:xfrm>
          <a:prstGeom prst="line">
            <a:avLst/>
          </a:prstGeom>
          <a:ln w="28575" cap="flat" cmpd="sng">
            <a:solidFill>
              <a:srgbClr val="0000CC"/>
            </a:solidFill>
            <a:prstDash val="solid"/>
            <a:headEnd type="none" w="med" len="med"/>
            <a:tailEnd type="none" w="med" len="med"/>
          </a:ln>
        </p:spPr>
      </p:cxnSp>
      <p:cxnSp>
        <p:nvCxnSpPr>
          <p:cNvPr id="7" name="Straight Connector 6"/>
          <p:cNvCxnSpPr/>
          <p:nvPr/>
        </p:nvCxnSpPr>
        <p:spPr>
          <a:xfrm>
            <a:off x="4038600" y="538163"/>
            <a:ext cx="4724400" cy="0"/>
          </a:xfrm>
          <a:prstGeom prst="line">
            <a:avLst/>
          </a:prstGeom>
          <a:ln w="28575" cap="flat" cmpd="sng">
            <a:solidFill>
              <a:srgbClr val="0000CC"/>
            </a:solidFill>
            <a:prstDash val="solid"/>
            <a:headEnd type="none" w="med" len="med"/>
            <a:tailEnd type="none" w="med" len="med"/>
          </a:ln>
        </p:spPr>
      </p:cxnSp>
      <p:cxnSp>
        <p:nvCxnSpPr>
          <p:cNvPr id="8" name="Straight Connector 7"/>
          <p:cNvCxnSpPr/>
          <p:nvPr/>
        </p:nvCxnSpPr>
        <p:spPr>
          <a:xfrm>
            <a:off x="47625" y="1066800"/>
            <a:ext cx="2771775" cy="0"/>
          </a:xfrm>
          <a:prstGeom prst="line">
            <a:avLst/>
          </a:prstGeom>
          <a:ln w="28575" cap="flat" cmpd="sng">
            <a:solidFill>
              <a:srgbClr val="0000CC"/>
            </a:solidFill>
            <a:prstDash val="solid"/>
            <a:headEnd type="none" w="med" len="med"/>
            <a:tailEnd type="none" w="med" len="med"/>
          </a:ln>
        </p:spPr>
      </p:cxnSp>
      <p:cxnSp>
        <p:nvCxnSpPr>
          <p:cNvPr id="10" name="Straight Connector 9"/>
          <p:cNvCxnSpPr/>
          <p:nvPr/>
        </p:nvCxnSpPr>
        <p:spPr>
          <a:xfrm>
            <a:off x="4038600" y="1066800"/>
            <a:ext cx="4724400" cy="0"/>
          </a:xfrm>
          <a:prstGeom prst="line">
            <a:avLst/>
          </a:prstGeom>
          <a:ln w="28575" cap="flat" cmpd="sng">
            <a:solidFill>
              <a:srgbClr val="0000CC"/>
            </a:solidFill>
            <a:prstDash val="solid"/>
            <a:headEnd type="none" w="med" len="med"/>
            <a:tailEnd type="none" w="med" len="med"/>
          </a:ln>
        </p:spPr>
      </p:cxn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5"/>
          <p:cNvGrpSpPr/>
          <p:nvPr/>
        </p:nvGrpSpPr>
        <p:grpSpPr>
          <a:xfrm>
            <a:off x="585788" y="377825"/>
            <a:ext cx="7977187" cy="1755775"/>
            <a:chOff x="617" y="1179"/>
            <a:chExt cx="1891" cy="434"/>
          </a:xfrm>
        </p:grpSpPr>
        <p:sp>
          <p:nvSpPr>
            <p:cNvPr id="15" name="AutoShape 8"/>
            <p:cNvSpPr>
              <a:spLocks noChangeArrowheads="1"/>
            </p:cNvSpPr>
            <p:nvPr/>
          </p:nvSpPr>
          <p:spPr bwMode="gray">
            <a:xfrm>
              <a:off x="617" y="1179"/>
              <a:ext cx="1891" cy="261"/>
            </a:xfrm>
            <a:prstGeom prst="roundRect">
              <a:avLst>
                <a:gd name="adj" fmla="val 10889"/>
              </a:avLst>
            </a:prstGeom>
            <a:solidFill>
              <a:schemeClr val="accent5">
                <a:lumMod val="20000"/>
                <a:lumOff val="80000"/>
              </a:schemeClr>
            </a:solidFill>
            <a:ln w="38100">
              <a:solidFill>
                <a:srgbClr val="FFFFFF"/>
              </a:solidFill>
              <a:round/>
            </a:ln>
            <a:effectLst>
              <a:outerShdw dist="135003" dir="2928844" algn="ctr" rotWithShape="0">
                <a:srgbClr val="000000">
                  <a:alpha val="50000"/>
                </a:srgbClr>
              </a:outerShdw>
            </a:effectLst>
          </p:spPr>
          <p:txBody>
            <a:bodyPr wrap="none" anchor="ctr"/>
            <a:p>
              <a:pPr marL="514350" indent="-514350" eaLnBrk="1" hangingPunct="1">
                <a:buAutoNum type="alphaLcParenR"/>
              </a:pPr>
              <a:r>
                <a:rPr lang="vi-VN" altLang="x-none" sz="2800" b="1" dirty="0">
                  <a:solidFill>
                    <a:srgbClr val="000000"/>
                  </a:solidFill>
                  <a:latin typeface="Arial" panose="020B0604020202020204" pitchFamily="34" charset="0"/>
                  <a:cs typeface="Arial" panose="020B0604020202020204" pitchFamily="34" charset="0"/>
                </a:rPr>
                <a:t>Các cô nông dân đang khẩn trương thu </a:t>
              </a:r>
              <a:endParaRPr lang="vi-VN" altLang="x-none" sz="2800" b="1" dirty="0">
                <a:solidFill>
                  <a:srgbClr val="000000"/>
                </a:solidFill>
                <a:latin typeface="Arial" panose="020B0604020202020204" pitchFamily="34" charset="0"/>
                <a:cs typeface="Arial" panose="020B0604020202020204" pitchFamily="34" charset="0"/>
              </a:endParaRPr>
            </a:p>
            <a:p>
              <a:pPr marL="514350" indent="-514350" eaLnBrk="1" hangingPunct="1">
                <a:buNone/>
              </a:pPr>
              <a:r>
                <a:rPr lang="vi-VN" altLang="x-none" sz="2800" b="1" dirty="0">
                  <a:solidFill>
                    <a:srgbClr val="000000"/>
                  </a:solidFill>
                  <a:latin typeface="Arial" panose="020B0604020202020204" pitchFamily="34" charset="0"/>
                  <a:cs typeface="Arial" panose="020B0604020202020204" pitchFamily="34" charset="0"/>
                </a:rPr>
                <a:t>hoạch lúa</a:t>
              </a:r>
              <a:endParaRPr sz="2800" b="1" dirty="0">
                <a:solidFill>
                  <a:srgbClr val="000000"/>
                </a:solidFill>
                <a:latin typeface="Arial" panose="020B0604020202020204" pitchFamily="34" charset="0"/>
                <a:ea typeface="Arial" panose="020B0604020202020204" pitchFamily="34" charset="0"/>
              </a:endParaRPr>
            </a:p>
          </p:txBody>
        </p:sp>
        <p:sp>
          <p:nvSpPr>
            <p:cNvPr id="16" name="Text Box 13"/>
            <p:cNvSpPr txBox="1">
              <a:spLocks noChangeArrowheads="1"/>
            </p:cNvSpPr>
            <p:nvPr/>
          </p:nvSpPr>
          <p:spPr bwMode="gray">
            <a:xfrm>
              <a:off x="755" y="1287"/>
              <a:ext cx="116" cy="326"/>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grpSp>
      <p:sp>
        <p:nvSpPr>
          <p:cNvPr id="4" name="Text Box 13"/>
          <p:cNvSpPr txBox="1">
            <a:spLocks noChangeArrowheads="1"/>
          </p:cNvSpPr>
          <p:nvPr/>
        </p:nvSpPr>
        <p:spPr bwMode="gray">
          <a:xfrm>
            <a:off x="563563" y="904875"/>
            <a:ext cx="96838" cy="3889375"/>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107950" y="1700213"/>
            <a:ext cx="8928100" cy="5041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5"/>
          <p:cNvGrpSpPr/>
          <p:nvPr/>
        </p:nvGrpSpPr>
        <p:grpSpPr>
          <a:xfrm>
            <a:off x="585788" y="377825"/>
            <a:ext cx="7977187" cy="1755775"/>
            <a:chOff x="617" y="1179"/>
            <a:chExt cx="1891" cy="434"/>
          </a:xfrm>
        </p:grpSpPr>
        <p:sp>
          <p:nvSpPr>
            <p:cNvPr id="15" name="AutoShape 8"/>
            <p:cNvSpPr>
              <a:spLocks noChangeArrowheads="1"/>
            </p:cNvSpPr>
            <p:nvPr/>
          </p:nvSpPr>
          <p:spPr bwMode="gray">
            <a:xfrm>
              <a:off x="617" y="1179"/>
              <a:ext cx="1891" cy="261"/>
            </a:xfrm>
            <a:prstGeom prst="roundRect">
              <a:avLst>
                <a:gd name="adj" fmla="val 10889"/>
              </a:avLst>
            </a:prstGeom>
            <a:solidFill>
              <a:schemeClr val="accent5">
                <a:lumMod val="20000"/>
                <a:lumOff val="80000"/>
              </a:schemeClr>
            </a:solidFill>
            <a:ln w="38100">
              <a:solidFill>
                <a:srgbClr val="FFFFFF"/>
              </a:solidFill>
              <a:round/>
            </a:ln>
            <a:effectLst>
              <a:outerShdw dist="135003" dir="2928844" algn="ctr" rotWithShape="0">
                <a:srgbClr val="000000">
                  <a:alpha val="50000"/>
                </a:srgbClr>
              </a:outerShdw>
            </a:effectLst>
          </p:spPr>
          <p:txBody>
            <a:bodyPr wrap="none" anchor="ctr"/>
            <a:p>
              <a:pPr eaLnBrk="1" hangingPunct="1">
                <a:buNone/>
              </a:pPr>
              <a:r>
                <a:rPr lang="vi-VN" altLang="x-none" sz="2800" b="1" dirty="0">
                  <a:solidFill>
                    <a:srgbClr val="000000"/>
                  </a:solidFill>
                  <a:latin typeface="Calibri" panose="020F0502020204030204" pitchFamily="34" charset="0"/>
                  <a:cs typeface="Arial" panose="020B0604020202020204" pitchFamily="34" charset="0"/>
                </a:rPr>
                <a:t>b) Các bạn học sinh cắp sách tới trường.</a:t>
              </a:r>
              <a:endParaRPr sz="2800" b="1" dirty="0">
                <a:solidFill>
                  <a:srgbClr val="000000"/>
                </a:solidFill>
                <a:latin typeface="Calibri" panose="020F0502020204030204" pitchFamily="34" charset="0"/>
                <a:ea typeface="Arial" panose="020B0604020202020204" pitchFamily="34" charset="0"/>
              </a:endParaRPr>
            </a:p>
          </p:txBody>
        </p:sp>
        <p:sp>
          <p:nvSpPr>
            <p:cNvPr id="16" name="Text Box 13"/>
            <p:cNvSpPr txBox="1">
              <a:spLocks noChangeArrowheads="1"/>
            </p:cNvSpPr>
            <p:nvPr/>
          </p:nvSpPr>
          <p:spPr bwMode="gray">
            <a:xfrm>
              <a:off x="755" y="1287"/>
              <a:ext cx="116" cy="326"/>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grpSp>
      <p:sp>
        <p:nvSpPr>
          <p:cNvPr id="4" name="Text Box 13"/>
          <p:cNvSpPr txBox="1">
            <a:spLocks noChangeArrowheads="1"/>
          </p:cNvSpPr>
          <p:nvPr/>
        </p:nvSpPr>
        <p:spPr bwMode="gray">
          <a:xfrm>
            <a:off x="563563" y="904875"/>
            <a:ext cx="96838" cy="3889375"/>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107950" y="1700213"/>
            <a:ext cx="8928100" cy="5041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5"/>
          <p:cNvGrpSpPr/>
          <p:nvPr/>
        </p:nvGrpSpPr>
        <p:grpSpPr>
          <a:xfrm>
            <a:off x="585788" y="377825"/>
            <a:ext cx="7977187" cy="1755775"/>
            <a:chOff x="617" y="1179"/>
            <a:chExt cx="1891" cy="434"/>
          </a:xfrm>
        </p:grpSpPr>
        <p:sp>
          <p:nvSpPr>
            <p:cNvPr id="15" name="AutoShape 8"/>
            <p:cNvSpPr>
              <a:spLocks noChangeArrowheads="1"/>
            </p:cNvSpPr>
            <p:nvPr/>
          </p:nvSpPr>
          <p:spPr bwMode="gray">
            <a:xfrm>
              <a:off x="617" y="1179"/>
              <a:ext cx="1891" cy="261"/>
            </a:xfrm>
            <a:prstGeom prst="roundRect">
              <a:avLst>
                <a:gd name="adj" fmla="val 10889"/>
              </a:avLst>
            </a:prstGeom>
            <a:solidFill>
              <a:schemeClr val="accent5">
                <a:lumMod val="20000"/>
                <a:lumOff val="80000"/>
              </a:schemeClr>
            </a:solidFill>
            <a:ln w="38100">
              <a:solidFill>
                <a:srgbClr val="FFFFFF"/>
              </a:solidFill>
              <a:round/>
            </a:ln>
            <a:effectLst>
              <a:outerShdw dist="135003" dir="2928844" algn="ctr" rotWithShape="0">
                <a:srgbClr val="000000">
                  <a:alpha val="50000"/>
                </a:srgbClr>
              </a:outerShdw>
            </a:effectLst>
          </p:spPr>
          <p:txBody>
            <a:bodyPr wrap="none" anchor="ctr"/>
            <a:p>
              <a:pPr eaLnBrk="1" hangingPunct="1">
                <a:buNone/>
              </a:pPr>
              <a:r>
                <a:rPr lang="vi-VN" altLang="x-none" sz="2800" b="1" dirty="0">
                  <a:solidFill>
                    <a:srgbClr val="000000"/>
                  </a:solidFill>
                  <a:latin typeface="Calibri" panose="020F0502020204030204" pitchFamily="34" charset="0"/>
                  <a:cs typeface="Arial" panose="020B0604020202020204" pitchFamily="34" charset="0"/>
                </a:rPr>
                <a:t>c) Chú lái máy c</a:t>
              </a:r>
              <a:r>
                <a:rPr lang="vi-VN" altLang="x-none" sz="2800" b="1" dirty="0">
                  <a:solidFill>
                    <a:srgbClr val="000000"/>
                  </a:solidFill>
                  <a:latin typeface="Calibri" panose="020F0502020204030204" pitchFamily="34" charset="0"/>
                  <a:ea typeface="Arial" panose="020B0604020202020204" pitchFamily="34" charset="0"/>
                </a:rPr>
                <a:t>à</a:t>
              </a:r>
              <a:r>
                <a:rPr lang="vi-VN" altLang="x-none" sz="2800" b="1" dirty="0">
                  <a:solidFill>
                    <a:srgbClr val="000000"/>
                  </a:solidFill>
                  <a:latin typeface="Calibri" panose="020F0502020204030204" pitchFamily="34" charset="0"/>
                  <a:cs typeface="Arial" panose="020B0604020202020204" pitchFamily="34" charset="0"/>
                </a:rPr>
                <a:t>y vẫy tay ch</a:t>
              </a:r>
              <a:r>
                <a:rPr lang="vi-VN" altLang="x-none" sz="2800" b="1" dirty="0">
                  <a:solidFill>
                    <a:srgbClr val="000000"/>
                  </a:solidFill>
                  <a:latin typeface="Calibri" panose="020F0502020204030204" pitchFamily="34" charset="0"/>
                  <a:ea typeface="Arial" panose="020B0604020202020204" pitchFamily="34" charset="0"/>
                </a:rPr>
                <a:t>à</a:t>
              </a:r>
              <a:r>
                <a:rPr lang="vi-VN" altLang="x-none" sz="2800" b="1" dirty="0">
                  <a:solidFill>
                    <a:srgbClr val="000000"/>
                  </a:solidFill>
                  <a:latin typeface="Calibri" panose="020F0502020204030204" pitchFamily="34" charset="0"/>
                  <a:cs typeface="Arial" panose="020B0604020202020204" pitchFamily="34" charset="0"/>
                </a:rPr>
                <a:t>o các bạn nhỏ.</a:t>
              </a:r>
              <a:endParaRPr sz="2800" b="1" dirty="0">
                <a:solidFill>
                  <a:srgbClr val="000000"/>
                </a:solidFill>
                <a:latin typeface="Calibri" panose="020F0502020204030204" pitchFamily="34" charset="0"/>
                <a:ea typeface="Arial" panose="020B0604020202020204" pitchFamily="34" charset="0"/>
              </a:endParaRPr>
            </a:p>
          </p:txBody>
        </p:sp>
        <p:sp>
          <p:nvSpPr>
            <p:cNvPr id="16" name="Text Box 13"/>
            <p:cNvSpPr txBox="1">
              <a:spLocks noChangeArrowheads="1"/>
            </p:cNvSpPr>
            <p:nvPr/>
          </p:nvSpPr>
          <p:spPr bwMode="gray">
            <a:xfrm>
              <a:off x="755" y="1287"/>
              <a:ext cx="116" cy="326"/>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grpSp>
      <p:sp>
        <p:nvSpPr>
          <p:cNvPr id="4" name="Text Box 13"/>
          <p:cNvSpPr txBox="1">
            <a:spLocks noChangeArrowheads="1"/>
          </p:cNvSpPr>
          <p:nvPr/>
        </p:nvSpPr>
        <p:spPr bwMode="gray">
          <a:xfrm>
            <a:off x="563563" y="904875"/>
            <a:ext cx="96838" cy="3889375"/>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107950" y="1700213"/>
            <a:ext cx="8928100" cy="5041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15"/>
          <p:cNvGrpSpPr/>
          <p:nvPr/>
        </p:nvGrpSpPr>
        <p:grpSpPr>
          <a:xfrm>
            <a:off x="1166813" y="377825"/>
            <a:ext cx="7396162" cy="1755775"/>
            <a:chOff x="755" y="1179"/>
            <a:chExt cx="1753" cy="434"/>
          </a:xfrm>
        </p:grpSpPr>
        <p:sp>
          <p:nvSpPr>
            <p:cNvPr id="15" name="AutoShape 8"/>
            <p:cNvSpPr>
              <a:spLocks noChangeArrowheads="1"/>
            </p:cNvSpPr>
            <p:nvPr/>
          </p:nvSpPr>
          <p:spPr bwMode="gray">
            <a:xfrm>
              <a:off x="811" y="1179"/>
              <a:ext cx="1697" cy="261"/>
            </a:xfrm>
            <a:prstGeom prst="roundRect">
              <a:avLst>
                <a:gd name="adj" fmla="val 10889"/>
              </a:avLst>
            </a:prstGeom>
            <a:solidFill>
              <a:schemeClr val="accent5">
                <a:lumMod val="20000"/>
                <a:lumOff val="80000"/>
              </a:schemeClr>
            </a:solidFill>
            <a:ln w="38100">
              <a:solidFill>
                <a:srgbClr val="FFFFFF"/>
              </a:solidFill>
              <a:round/>
            </a:ln>
            <a:effectLst>
              <a:outerShdw dist="135003" dir="2928844" algn="ctr" rotWithShape="0">
                <a:srgbClr val="000000">
                  <a:alpha val="50000"/>
                </a:srgbClr>
              </a:outerShdw>
            </a:effectLst>
          </p:spPr>
          <p:txBody>
            <a:bodyPr wrap="none" anchor="ctr"/>
            <a:p>
              <a:pPr eaLnBrk="1" hangingPunct="1">
                <a:buNone/>
              </a:pPr>
              <a:r>
                <a:rPr lang="vi-VN" altLang="x-none" sz="2800" b="1" dirty="0">
                  <a:solidFill>
                    <a:srgbClr val="000000"/>
                  </a:solidFill>
                  <a:latin typeface="Calibri" panose="020F0502020204030204" pitchFamily="34" charset="0"/>
                  <a:cs typeface="Arial" panose="020B0604020202020204" pitchFamily="34" charset="0"/>
                </a:rPr>
                <a:t>d) Đ</a:t>
              </a:r>
              <a:r>
                <a:rPr lang="vi-VN" altLang="x-none" sz="2800" b="1" dirty="0">
                  <a:solidFill>
                    <a:srgbClr val="000000"/>
                  </a:solidFill>
                  <a:latin typeface="Calibri" panose="020F0502020204030204" pitchFamily="34" charset="0"/>
                  <a:ea typeface="Arial" panose="020B0604020202020204" pitchFamily="34" charset="0"/>
                </a:rPr>
                <a:t>à</a:t>
              </a:r>
              <a:r>
                <a:rPr lang="vi-VN" altLang="x-none" sz="2800" b="1" dirty="0">
                  <a:solidFill>
                    <a:srgbClr val="000000"/>
                  </a:solidFill>
                  <a:latin typeface="Calibri" panose="020F0502020204030204" pitchFamily="34" charset="0"/>
                  <a:cs typeface="Arial" panose="020B0604020202020204" pitchFamily="34" charset="0"/>
                </a:rPr>
                <a:t>n chim bay lượn trên bầu trời.</a:t>
              </a:r>
              <a:endParaRPr sz="2800" b="1" dirty="0">
                <a:solidFill>
                  <a:srgbClr val="000000"/>
                </a:solidFill>
                <a:latin typeface="Calibri" panose="020F0502020204030204" pitchFamily="34" charset="0"/>
                <a:ea typeface="Arial" panose="020B0604020202020204" pitchFamily="34" charset="0"/>
              </a:endParaRPr>
            </a:p>
          </p:txBody>
        </p:sp>
        <p:sp>
          <p:nvSpPr>
            <p:cNvPr id="16" name="Text Box 13"/>
            <p:cNvSpPr txBox="1">
              <a:spLocks noChangeArrowheads="1"/>
            </p:cNvSpPr>
            <p:nvPr/>
          </p:nvSpPr>
          <p:spPr bwMode="gray">
            <a:xfrm>
              <a:off x="755" y="1287"/>
              <a:ext cx="116" cy="326"/>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grpSp>
      <p:sp>
        <p:nvSpPr>
          <p:cNvPr id="4" name="Text Box 13"/>
          <p:cNvSpPr txBox="1">
            <a:spLocks noChangeArrowheads="1"/>
          </p:cNvSpPr>
          <p:nvPr/>
        </p:nvSpPr>
        <p:spPr bwMode="gray">
          <a:xfrm>
            <a:off x="563563" y="904875"/>
            <a:ext cx="96838" cy="3889375"/>
          </a:xfrm>
          <a:prstGeom prst="rect">
            <a:avLst/>
          </a:prstGeom>
          <a:noFill/>
          <a:ln>
            <a:noFill/>
          </a:ln>
          <a:effectLst>
            <a:outerShdw dist="35921" dir="2700000" algn="ctr" rotWithShape="0">
              <a:schemeClr val="tx1"/>
            </a:outerShdw>
          </a:effectLst>
        </p:spPr>
        <p:txBody>
          <a:bodyPr>
            <a:spAutoFit/>
          </a:bodyPr>
          <a:lstStyle/>
          <a:p>
            <a:pPr marR="0" algn="ctr" defTabSz="914400" eaLnBrk="1" fontAlgn="auto" hangingPunct="1">
              <a:spcBef>
                <a:spcPts val="0"/>
              </a:spcBef>
              <a:spcAft>
                <a:spcPts val="0"/>
              </a:spcAft>
              <a:buClrTx/>
              <a:buSzTx/>
              <a:buFontTx/>
              <a:buNone/>
              <a:defRPr/>
            </a:pPr>
            <a:endParaRPr kumimoji="0" lang="en-US" sz="2800" kern="1200" cap="none" spc="0" normalizeH="0" baseline="0" noProof="0">
              <a:solidFill>
                <a:srgbClr val="FFFFFF"/>
              </a:solidFill>
              <a:effectLst>
                <a:outerShdw blurRad="38100" dist="38100" dir="2700000" algn="tl">
                  <a:srgbClr val="C0C0C0"/>
                </a:outerShdw>
              </a:effectLst>
              <a:latin typeface="Calibri" panose="020F0502020204030204"/>
              <a:ea typeface="+mn-ea"/>
              <a:cs typeface="+mn-cs"/>
            </a:endParaRPr>
          </a:p>
        </p:txBody>
      </p:sp>
      <p:pic>
        <p:nvPicPr>
          <p:cNvPr id="3" name="Picture 2"/>
          <p:cNvPicPr>
            <a:picLocks noChangeAspect="1"/>
          </p:cNvPicPr>
          <p:nvPr/>
        </p:nvPicPr>
        <p:blipFill>
          <a:blip r:embed="rId1"/>
          <a:stretch>
            <a:fillRect/>
          </a:stretch>
        </p:blipFill>
        <p:spPr>
          <a:xfrm>
            <a:off x="141288" y="1700213"/>
            <a:ext cx="8928100" cy="5041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4"/>
          <p:cNvSpPr txBox="1"/>
          <p:nvPr/>
        </p:nvSpPr>
        <p:spPr>
          <a:xfrm>
            <a:off x="76200" y="3175"/>
            <a:ext cx="9144000" cy="156845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sz="3200" b="1" dirty="0">
                <a:solidFill>
                  <a:schemeClr val="tx1"/>
                </a:solidFill>
                <a:latin typeface="Times New Roman" panose="02020603050405020304" pitchFamily="18" charset="0"/>
                <a:cs typeface="Arial" panose="020B0604020202020204" pitchFamily="34" charset="0"/>
              </a:rPr>
              <a:t>   </a:t>
            </a:r>
            <a:r>
              <a:rPr sz="3200" b="1" u="sng" dirty="0">
                <a:solidFill>
                  <a:schemeClr val="tx1"/>
                </a:solidFill>
                <a:latin typeface="Times New Roman" panose="02020603050405020304" pitchFamily="18" charset="0"/>
                <a:cs typeface="Arial" panose="020B0604020202020204" pitchFamily="34" charset="0"/>
              </a:rPr>
              <a:t>B</a:t>
            </a:r>
            <a:r>
              <a:rPr sz="3200" b="1" u="sng" dirty="0">
                <a:solidFill>
                  <a:schemeClr val="tx1"/>
                </a:solidFill>
                <a:latin typeface="Times New Roman" panose="02020603050405020304" pitchFamily="18" charset="0"/>
                <a:ea typeface="Arial" panose="020B0604020202020204" pitchFamily="34" charset="0"/>
              </a:rPr>
              <a:t>à</a:t>
            </a:r>
            <a:r>
              <a:rPr sz="3200" b="1" u="sng" dirty="0">
                <a:solidFill>
                  <a:schemeClr val="tx1"/>
                </a:solidFill>
                <a:latin typeface="Times New Roman" panose="02020603050405020304" pitchFamily="18" charset="0"/>
                <a:cs typeface="Arial" panose="020B0604020202020204" pitchFamily="34" charset="0"/>
              </a:rPr>
              <a:t>i 3</a:t>
            </a:r>
            <a:r>
              <a:rPr sz="3200" dirty="0">
                <a:solidFill>
                  <a:schemeClr val="tx1"/>
                </a:solidFill>
                <a:latin typeface="Times New Roman" panose="02020603050405020304" pitchFamily="18" charset="0"/>
                <a:cs typeface="Arial" panose="020B0604020202020204" pitchFamily="34" charset="0"/>
              </a:rPr>
              <a:t>: </a:t>
            </a:r>
            <a:r>
              <a:rPr sz="3200" b="1" dirty="0">
                <a:solidFill>
                  <a:schemeClr val="tx1"/>
                </a:solidFill>
                <a:latin typeface="Times New Roman" panose="02020603050405020304" pitchFamily="18" charset="0"/>
                <a:cs typeface="Arial" panose="020B0604020202020204" pitchFamily="34" charset="0"/>
              </a:rPr>
              <a:t>Viết một đoạn văn khoảng 5 câu kể về công việc trực nhật lớp của tổ em, trong đó có dùng kiểu câu kể: </a:t>
            </a:r>
            <a:r>
              <a:rPr sz="3200" b="1" i="1" dirty="0">
                <a:solidFill>
                  <a:schemeClr val="tx1"/>
                </a:solidFill>
                <a:latin typeface="Times New Roman" panose="02020603050405020304" pitchFamily="18" charset="0"/>
                <a:cs typeface="Arial" panose="020B0604020202020204" pitchFamily="34" charset="0"/>
              </a:rPr>
              <a:t>Ai l</a:t>
            </a:r>
            <a:r>
              <a:rPr sz="3200" b="1" i="1" dirty="0">
                <a:solidFill>
                  <a:schemeClr val="tx1"/>
                </a:solidFill>
                <a:latin typeface="Times New Roman" panose="02020603050405020304" pitchFamily="18" charset="0"/>
                <a:ea typeface="Arial" panose="020B0604020202020204" pitchFamily="34" charset="0"/>
              </a:rPr>
              <a:t>à</a:t>
            </a:r>
            <a:r>
              <a:rPr sz="3200" b="1" i="1" dirty="0">
                <a:solidFill>
                  <a:schemeClr val="tx1"/>
                </a:solidFill>
                <a:latin typeface="Times New Roman" panose="02020603050405020304" pitchFamily="18" charset="0"/>
                <a:cs typeface="Arial" panose="020B0604020202020204" pitchFamily="34" charset="0"/>
              </a:rPr>
              <a:t>m gì?</a:t>
            </a:r>
            <a:endParaRPr sz="3200" b="1" i="1" dirty="0">
              <a:solidFill>
                <a:schemeClr val="tx1"/>
              </a:solidFill>
              <a:latin typeface="Times New Roman" panose="02020603050405020304" pitchFamily="18" charset="0"/>
              <a:ea typeface="Arial" panose="020B0604020202020204" pitchFamily="34" charset="0"/>
              <a:cs typeface="Arial" panose="020B0604020202020204" pitchFamily="34" charset="0"/>
            </a:endParaRPr>
          </a:p>
        </p:txBody>
      </p:sp>
      <p:sp>
        <p:nvSpPr>
          <p:cNvPr id="36867" name="AutoShape 9">
            <a:hlinkClick r:id="rId1" action="ppaction://program"/>
          </p:cNvPr>
          <p:cNvSpPr/>
          <p:nvPr/>
        </p:nvSpPr>
        <p:spPr>
          <a:xfrm>
            <a:off x="8458200" y="6172200"/>
            <a:ext cx="685800" cy="685800"/>
          </a:xfrm>
          <a:prstGeom prst="actionButtonBlank">
            <a:avLst/>
          </a:prstGeom>
          <a:solidFill>
            <a:schemeClr val="accent1"/>
          </a:solidFill>
          <a:ln w="9525">
            <a:noFill/>
          </a:ln>
        </p:spPr>
        <p:txBody>
          <a:bodyPr wrap="none" anchor="ctr" anchorCtr="0"/>
          <a:p>
            <a:endParaRPr sz="2400" dirty="0">
              <a:latin typeface="Times New Roman" panose="02020603050405020304" pitchFamily="18" charset="0"/>
              <a:ea typeface="Arial" panose="020B0604020202020204" pitchFamily="34" charset="0"/>
            </a:endParaRPr>
          </a:p>
        </p:txBody>
      </p:sp>
      <p:sp>
        <p:nvSpPr>
          <p:cNvPr id="59405" name="Text Box 13"/>
          <p:cNvSpPr txBox="1"/>
          <p:nvPr/>
        </p:nvSpPr>
        <p:spPr>
          <a:xfrm>
            <a:off x="0" y="1373505"/>
            <a:ext cx="9144000" cy="304609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sz="3200" b="1" dirty="0">
                <a:solidFill>
                  <a:srgbClr val="0000CC"/>
                </a:solidFill>
                <a:latin typeface="Times New Roman" panose="02020603050405020304" pitchFamily="18" charset="0"/>
                <a:cs typeface="Arial" panose="020B0604020202020204" pitchFamily="34" charset="0"/>
              </a:rPr>
              <a:t> * Sáng nay, tổ em l</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m trực nhật lớp học. Em cầm chổi quét lớp thật nhẹ nh</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ng v</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 dồn rác v</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o góc lớp để hót đi. Minh v</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 Quang khỏe hơn thì kê lại b</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n ghế. Hương giặt giẻ lau, lau b</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n cô giáo v</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 bảng lớp. Mỗi người một việc thật l</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 vui. Các bạn v</a:t>
            </a:r>
            <a:r>
              <a:rPr sz="3200" b="1" dirty="0">
                <a:solidFill>
                  <a:srgbClr val="0000CC"/>
                </a:solidFill>
                <a:latin typeface="Times New Roman" panose="02020603050405020304" pitchFamily="18" charset="0"/>
                <a:ea typeface="Arial" panose="020B0604020202020204" pitchFamily="34" charset="0"/>
              </a:rPr>
              <a:t>à</a:t>
            </a:r>
            <a:r>
              <a:rPr sz="3200" b="1" dirty="0">
                <a:solidFill>
                  <a:srgbClr val="0000CC"/>
                </a:solidFill>
                <a:latin typeface="Times New Roman" panose="02020603050405020304" pitchFamily="18" charset="0"/>
                <a:cs typeface="Arial" panose="020B0604020202020204" pitchFamily="34" charset="0"/>
              </a:rPr>
              <a:t>o lớp ai cũng thích vì lớp sạch sẽ.</a:t>
            </a:r>
            <a:endParaRPr sz="3200" b="1" i="1" dirty="0">
              <a:solidFill>
                <a:srgbClr val="0000CC"/>
              </a:solidFill>
              <a:latin typeface="Times New Roman" panose="02020603050405020304" pitchFamily="18" charset="0"/>
              <a:ea typeface="Arial" panose="020B0604020202020204" pitchFamily="34" charset="0"/>
              <a:cs typeface="Arial" panose="020B0604020202020204" pitchFamily="34" charset="0"/>
            </a:endParaRPr>
          </a:p>
        </p:txBody>
      </p:sp>
      <p:sp>
        <p:nvSpPr>
          <p:cNvPr id="22540" name="Text Box 12"/>
          <p:cNvSpPr txBox="1"/>
          <p:nvPr/>
        </p:nvSpPr>
        <p:spPr>
          <a:xfrm>
            <a:off x="76200" y="1676400"/>
            <a:ext cx="9144000" cy="4523105"/>
          </a:xfrm>
          <a:prstGeom prst="rect">
            <a:avLst/>
          </a:prstGeom>
          <a:noFill/>
          <a:ln w="9525">
            <a:noFill/>
          </a:ln>
        </p:spPr>
        <p:txBody>
          <a:bodyPr>
            <a:spAutoFit/>
          </a:bodyPr>
          <a:p>
            <a:r>
              <a:rPr sz="3200" b="1" dirty="0">
                <a:solidFill>
                  <a:srgbClr val="006600"/>
                </a:solidFill>
                <a:latin typeface="Times New Roman" panose="02020603050405020304" pitchFamily="18" charset="0"/>
                <a:cs typeface="Times New Roman" panose="02020603050405020304" pitchFamily="18" charset="0"/>
              </a:rPr>
              <a:t>* Công việc trực nhật lớp l</a:t>
            </a:r>
            <a:r>
              <a:rPr sz="3200" b="1" dirty="0">
                <a:solidFill>
                  <a:srgbClr val="006600"/>
                </a:solidFill>
                <a:latin typeface="Times New Roman" panose="02020603050405020304" pitchFamily="18" charset="0"/>
                <a:ea typeface="Times New Roman" panose="02020603050405020304" pitchFamily="18" charset="0"/>
              </a:rPr>
              <a:t>à</a:t>
            </a:r>
            <a:r>
              <a:rPr sz="3200" b="1" dirty="0">
                <a:solidFill>
                  <a:srgbClr val="006600"/>
                </a:solidFill>
                <a:latin typeface="Times New Roman" panose="02020603050405020304" pitchFamily="18" charset="0"/>
                <a:cs typeface="Times New Roman" panose="02020603050405020304" pitchFamily="18" charset="0"/>
              </a:rPr>
              <a:t> một việc l</a:t>
            </a:r>
            <a:r>
              <a:rPr sz="3200" b="1" dirty="0">
                <a:solidFill>
                  <a:srgbClr val="006600"/>
                </a:solidFill>
                <a:latin typeface="Times New Roman" panose="02020603050405020304" pitchFamily="18" charset="0"/>
                <a:ea typeface="Times New Roman" panose="02020603050405020304" pitchFamily="18" charset="0"/>
              </a:rPr>
              <a:t>à</a:t>
            </a:r>
            <a:r>
              <a:rPr sz="3200" b="1" dirty="0">
                <a:solidFill>
                  <a:srgbClr val="006600"/>
                </a:solidFill>
                <a:latin typeface="Times New Roman" panose="02020603050405020304" pitchFamily="18" charset="0"/>
                <a:cs typeface="Times New Roman" panose="02020603050405020304" pitchFamily="18" charset="0"/>
              </a:rPr>
              <a:t>m thường xuyên của lớp em. Hôm ấy, tổ em được phân công trực nhật lớp v</a:t>
            </a:r>
            <a:r>
              <a:rPr sz="3200" b="1" dirty="0">
                <a:solidFill>
                  <a:srgbClr val="006600"/>
                </a:solidFill>
                <a:latin typeface="Times New Roman" panose="02020603050405020304" pitchFamily="18" charset="0"/>
                <a:ea typeface="Times New Roman" panose="02020603050405020304" pitchFamily="18" charset="0"/>
              </a:rPr>
              <a:t>à</a:t>
            </a:r>
            <a:r>
              <a:rPr sz="3200" b="1" dirty="0">
                <a:solidFill>
                  <a:srgbClr val="006600"/>
                </a:solidFill>
                <a:latin typeface="Times New Roman" panose="02020603050405020304" pitchFamily="18" charset="0"/>
                <a:cs typeface="Times New Roman" panose="02020603050405020304" pitchFamily="18" charset="0"/>
              </a:rPr>
              <a:t>o sáng thứ năm. Mọi người trong tổ đều phải đến trường sớm hơn thường lệ. Chúng em chia nhau mỗi người một việc: người thì lau bảng, người thì lau b</a:t>
            </a:r>
            <a:r>
              <a:rPr sz="3200" b="1" dirty="0">
                <a:solidFill>
                  <a:srgbClr val="006600"/>
                </a:solidFill>
                <a:latin typeface="Times New Roman" panose="02020603050405020304" pitchFamily="18" charset="0"/>
                <a:ea typeface="Times New Roman" panose="02020603050405020304" pitchFamily="18" charset="0"/>
              </a:rPr>
              <a:t>à</a:t>
            </a:r>
            <a:r>
              <a:rPr sz="3200" b="1" dirty="0">
                <a:solidFill>
                  <a:srgbClr val="006600"/>
                </a:solidFill>
                <a:latin typeface="Times New Roman" panose="02020603050405020304" pitchFamily="18" charset="0"/>
                <a:cs typeface="Times New Roman" panose="02020603050405020304" pitchFamily="18" charset="0"/>
              </a:rPr>
              <a:t>n ghế, người thì lau cửa kính, người thì quét lớp, .... Khi tiếng trống trường vang lên báo hiệu giờ v</a:t>
            </a:r>
            <a:r>
              <a:rPr sz="3200" b="1" dirty="0">
                <a:solidFill>
                  <a:srgbClr val="006600"/>
                </a:solidFill>
                <a:latin typeface="Times New Roman" panose="02020603050405020304" pitchFamily="18" charset="0"/>
                <a:ea typeface="Times New Roman" panose="02020603050405020304" pitchFamily="18" charset="0"/>
              </a:rPr>
              <a:t>à</a:t>
            </a:r>
            <a:r>
              <a:rPr sz="3200" b="1" dirty="0">
                <a:solidFill>
                  <a:srgbClr val="006600"/>
                </a:solidFill>
                <a:latin typeface="Times New Roman" panose="02020603050405020304" pitchFamily="18" charset="0"/>
                <a:cs typeface="Times New Roman" panose="02020603050405020304" pitchFamily="18" charset="0"/>
              </a:rPr>
              <a:t>o học thì cũng l</a:t>
            </a:r>
            <a:r>
              <a:rPr sz="3200" b="1" dirty="0">
                <a:solidFill>
                  <a:srgbClr val="006600"/>
                </a:solidFill>
                <a:latin typeface="Times New Roman" panose="02020603050405020304" pitchFamily="18" charset="0"/>
                <a:ea typeface="Times New Roman" panose="02020603050405020304" pitchFamily="18" charset="0"/>
              </a:rPr>
              <a:t>à</a:t>
            </a:r>
            <a:r>
              <a:rPr sz="3200" b="1" dirty="0">
                <a:solidFill>
                  <a:srgbClr val="006600"/>
                </a:solidFill>
                <a:latin typeface="Times New Roman" panose="02020603050405020304" pitchFamily="18" charset="0"/>
                <a:cs typeface="Times New Roman" panose="02020603050405020304" pitchFamily="18" charset="0"/>
              </a:rPr>
              <a:t> lúc công việc trực nhật của tổ em đã ho</a:t>
            </a:r>
            <a:r>
              <a:rPr sz="3200" b="1" dirty="0">
                <a:solidFill>
                  <a:srgbClr val="006600"/>
                </a:solidFill>
                <a:latin typeface="Times New Roman" panose="02020603050405020304" pitchFamily="18" charset="0"/>
                <a:ea typeface="Times New Roman" panose="02020603050405020304" pitchFamily="18" charset="0"/>
              </a:rPr>
              <a:t>à</a:t>
            </a:r>
            <a:r>
              <a:rPr sz="3200" b="1" dirty="0">
                <a:solidFill>
                  <a:srgbClr val="006600"/>
                </a:solidFill>
                <a:latin typeface="Times New Roman" panose="02020603050405020304" pitchFamily="18" charset="0"/>
                <a:cs typeface="Times New Roman" panose="02020603050405020304" pitchFamily="18" charset="0"/>
              </a:rPr>
              <a:t>n tất.</a:t>
            </a:r>
            <a:endParaRPr sz="3200" b="1" dirty="0">
              <a:solidFill>
                <a:srgbClr val="0066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0"/>
                                        </p:tgtEl>
                                        <p:attrNameLst>
                                          <p:attrName>style.visibility</p:attrName>
                                        </p:attrNameLst>
                                      </p:cBhvr>
                                      <p:to>
                                        <p:strVal val="visible"/>
                                      </p:to>
                                    </p:set>
                                    <p:anim calcmode="discrete" valueType="clr">
                                      <p:cBhvr override="childStyle">
                                        <p:cTn id="7" dur="80"/>
                                        <p:tgtEl>
                                          <p:spTgt spid="225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0"/>
                                        </p:tgtEl>
                                        <p:attrNameLst>
                                          <p:attrName>fillcolor</p:attrName>
                                        </p:attrNameLst>
                                      </p:cBhvr>
                                      <p:tavLst>
                                        <p:tav tm="0">
                                          <p:val>
                                            <p:clrVal>
                                              <a:schemeClr val="accent2"/>
                                            </p:clrVal>
                                          </p:val>
                                        </p:tav>
                                        <p:tav tm="50000">
                                          <p:val>
                                            <p:clrVal>
                                              <a:schemeClr val="hlink"/>
                                            </p:clrVal>
                                          </p:val>
                                        </p:tav>
                                      </p:tavLst>
                                    </p:anim>
                                    <p:set>
                                      <p:cBhvr>
                                        <p:cTn id="9" dur="80"/>
                                        <p:tgtEl>
                                          <p:spTgt spid="2253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9405"/>
                                        </p:tgtEl>
                                        <p:attrNameLst>
                                          <p:attrName>style.visibility</p:attrName>
                                        </p:attrNameLst>
                                      </p:cBhvr>
                                      <p:to>
                                        <p:strVal val="visible"/>
                                      </p:to>
                                    </p:set>
                                    <p:anim calcmode="discrete" valueType="clr">
                                      <p:cBhvr override="childStyle">
                                        <p:cTn id="14" dur="80"/>
                                        <p:tgtEl>
                                          <p:spTgt spid="5940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9405"/>
                                        </p:tgtEl>
                                        <p:attrNameLst>
                                          <p:attrName>fillcolor</p:attrName>
                                        </p:attrNameLst>
                                      </p:cBhvr>
                                      <p:tavLst>
                                        <p:tav tm="0">
                                          <p:val>
                                            <p:clrVal>
                                              <a:schemeClr val="accent2"/>
                                            </p:clrVal>
                                          </p:val>
                                        </p:tav>
                                        <p:tav tm="50000">
                                          <p:val>
                                            <p:clrVal>
                                              <a:schemeClr val="hlink"/>
                                            </p:clrVal>
                                          </p:val>
                                        </p:tav>
                                      </p:tavLst>
                                    </p:anim>
                                    <p:set>
                                      <p:cBhvr>
                                        <p:cTn id="16" dur="80"/>
                                        <p:tgtEl>
                                          <p:spTgt spid="5940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 presetClass="exit" presetSubtype="32" fill="hold" grpId="2" nodeType="clickEffect">
                                  <p:stCondLst>
                                    <p:cond delay="0"/>
                                  </p:stCondLst>
                                  <p:iterate type="lt">
                                    <p:tmPct val="0"/>
                                  </p:iterate>
                                  <p:childTnLst>
                                    <p:animEffect transition="out" filter="box(out)">
                                      <p:cBhvr>
                                        <p:cTn id="20" dur="2000"/>
                                        <p:tgtEl>
                                          <p:spTgt spid="59405"/>
                                        </p:tgtEl>
                                      </p:cBhvr>
                                    </p:animEffect>
                                    <p:set>
                                      <p:cBhvr>
                                        <p:cTn id="21" dur="1" fill="hold">
                                          <p:stCondLst>
                                            <p:cond delay="1999"/>
                                          </p:stCondLst>
                                        </p:cTn>
                                        <p:tgtEl>
                                          <p:spTgt spid="5940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2540"/>
                                        </p:tgtEl>
                                        <p:attrNameLst>
                                          <p:attrName>style.visibility</p:attrName>
                                        </p:attrNameLst>
                                      </p:cBhvr>
                                      <p:to>
                                        <p:strVal val="visible"/>
                                      </p:to>
                                    </p:set>
                                    <p:anim calcmode="discrete" valueType="clr">
                                      <p:cBhvr override="childStyle">
                                        <p:cTn id="26" dur="80"/>
                                        <p:tgtEl>
                                          <p:spTgt spid="2254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2540"/>
                                        </p:tgtEl>
                                        <p:attrNameLst>
                                          <p:attrName>fillcolor</p:attrName>
                                        </p:attrNameLst>
                                      </p:cBhvr>
                                      <p:tavLst>
                                        <p:tav tm="0">
                                          <p:val>
                                            <p:clrVal>
                                              <a:schemeClr val="accent2"/>
                                            </p:clrVal>
                                          </p:val>
                                        </p:tav>
                                        <p:tav tm="50000">
                                          <p:val>
                                            <p:clrVal>
                                              <a:schemeClr val="hlink"/>
                                            </p:clrVal>
                                          </p:val>
                                        </p:tav>
                                      </p:tavLst>
                                    </p:anim>
                                    <p:set>
                                      <p:cBhvr>
                                        <p:cTn id="28" dur="80"/>
                                        <p:tgtEl>
                                          <p:spTgt spid="225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59405" grpId="0" animBg="1"/>
      <p:bldP spid="22540" grpId="0"/>
      <p:bldP spid="59405"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xfrm>
            <a:off x="-304800" y="228600"/>
            <a:ext cx="9677400" cy="1143000"/>
          </a:xfrm>
          <a:ln/>
        </p:spPr>
        <p:txBody>
          <a:bodyPr vert="horz" wrap="square" lIns="91440" tIns="45720" rIns="91440" bIns="45720" anchor="ctr" anchorCtr="0"/>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Củng cố - Dặn dò:</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2" name="AutoShape 3"/>
          <p:cNvSpPr/>
          <p:nvPr/>
        </p:nvSpPr>
        <p:spPr>
          <a:xfrm>
            <a:off x="-271462" y="498475"/>
            <a:ext cx="9601200" cy="5867400"/>
          </a:xfrm>
          <a:prstGeom prst="horizontalScroll">
            <a:avLst>
              <a:gd name="adj" fmla="val 12500"/>
            </a:avLst>
          </a:prstGeom>
          <a:solidFill>
            <a:srgbClr val="CCFF99"/>
          </a:solidFill>
          <a:ln w="9525" cap="flat" cmpd="sng">
            <a:solidFill>
              <a:schemeClr val="tx1"/>
            </a:solidFill>
            <a:prstDash val="solid"/>
            <a:headEnd type="none" w="med" len="med"/>
            <a:tailEnd type="none" w="med" len="med"/>
          </a:ln>
        </p:spPr>
        <p:txBody>
          <a:bodyPr wrap="none" anchor="ctr" anchorCtr="0"/>
          <a:p>
            <a:pPr marL="342900" indent="-342900"/>
            <a:r>
              <a:rPr lang="en-US" altLang="en-US" sz="2800" dirty="0">
                <a:solidFill>
                  <a:srgbClr val="0000CC"/>
                </a:solidFill>
                <a:latin typeface="VNI-Times" pitchFamily="2" charset="0"/>
                <a:cs typeface="Arial" panose="020B0604020202020204" pitchFamily="34" charset="0"/>
              </a:rPr>
              <a:t>    </a:t>
            </a:r>
            <a:r>
              <a:rPr lang="en-US" altLang="en-US" sz="3600" b="1" dirty="0">
                <a:latin typeface="Times New Roman" panose="02020603050405020304" pitchFamily="18" charset="0"/>
                <a:cs typeface="Times New Roman" panose="02020603050405020304" pitchFamily="18" charset="0"/>
              </a:rPr>
              <a:t>1.  Trong câu kể Ai làm gì? chủ ngữ chỉ </a:t>
            </a:r>
            <a:endParaRPr lang="en-US" altLang="en-US" sz="3600" b="1" dirty="0">
              <a:latin typeface="Times New Roman" panose="02020603050405020304" pitchFamily="18" charset="0"/>
              <a:cs typeface="Times New Roman" panose="02020603050405020304" pitchFamily="18" charset="0"/>
            </a:endParaRPr>
          </a:p>
          <a:p>
            <a:pPr marL="342900" indent="-342900"/>
            <a:r>
              <a:rPr lang="en-US" altLang="en-US" sz="3600" b="1" dirty="0">
                <a:latin typeface="Times New Roman" panose="02020603050405020304" pitchFamily="18" charset="0"/>
                <a:cs typeface="Times New Roman" panose="02020603050405020304" pitchFamily="18" charset="0"/>
              </a:rPr>
              <a:t>sự vật (người, con vật,  hay đồ vật, cây cối</a:t>
            </a:r>
            <a:endParaRPr lang="en-US" altLang="en-US" sz="3600" b="1" dirty="0">
              <a:latin typeface="Times New Roman" panose="02020603050405020304" pitchFamily="18" charset="0"/>
              <a:cs typeface="Times New Roman" panose="02020603050405020304" pitchFamily="18" charset="0"/>
            </a:endParaRPr>
          </a:p>
          <a:p>
            <a:pPr marL="342900" indent="-342900"/>
            <a:r>
              <a:rPr lang="en-US" altLang="en-US" sz="3600" b="1" dirty="0">
                <a:latin typeface="Times New Roman" panose="02020603050405020304" pitchFamily="18" charset="0"/>
                <a:cs typeface="Times New Roman" panose="02020603050405020304" pitchFamily="18" charset="0"/>
              </a:rPr>
              <a:t> được nhân hóa) có hoạt động được  nói đến</a:t>
            </a:r>
            <a:endParaRPr lang="en-US" altLang="en-US" sz="3600" b="1" dirty="0">
              <a:latin typeface="Times New Roman" panose="02020603050405020304" pitchFamily="18" charset="0"/>
              <a:cs typeface="Times New Roman" panose="02020603050405020304" pitchFamily="18" charset="0"/>
            </a:endParaRPr>
          </a:p>
          <a:p>
            <a:pPr marL="342900" indent="-342900"/>
            <a:r>
              <a:rPr lang="en-US" altLang="en-US" sz="3600" b="1" dirty="0">
                <a:latin typeface="Times New Roman" panose="02020603050405020304" pitchFamily="18" charset="0"/>
                <a:cs typeface="Times New Roman" panose="02020603050405020304" pitchFamily="18" charset="0"/>
              </a:rPr>
              <a:t> ở vị ngữ.</a:t>
            </a:r>
            <a:endParaRPr lang="en-US" altLang="en-US" sz="3600" b="1" dirty="0">
              <a:latin typeface="Times New Roman" panose="02020603050405020304" pitchFamily="18" charset="0"/>
              <a:cs typeface="Times New Roman" panose="02020603050405020304" pitchFamily="18" charset="0"/>
            </a:endParaRPr>
          </a:p>
          <a:p>
            <a:pPr marL="342900" indent="-342900"/>
            <a:r>
              <a:rPr lang="en-US" altLang="en-US" sz="3600" b="1" dirty="0">
                <a:latin typeface="Times New Roman" panose="02020603050405020304" pitchFamily="18" charset="0"/>
                <a:cs typeface="Times New Roman" panose="02020603050405020304" pitchFamily="18" charset="0"/>
              </a:rPr>
              <a:t>2. Chủ ngữ thường do danh từ (hoặc cụm </a:t>
            </a:r>
            <a:endParaRPr lang="en-US" altLang="en-US" sz="3600" b="1" dirty="0">
              <a:latin typeface="Times New Roman" panose="02020603050405020304" pitchFamily="18" charset="0"/>
              <a:cs typeface="Times New Roman" panose="02020603050405020304" pitchFamily="18" charset="0"/>
            </a:endParaRPr>
          </a:p>
          <a:p>
            <a:pPr marL="342900" indent="-342900"/>
            <a:r>
              <a:rPr lang="en-US" altLang="en-US" sz="3600" b="1" dirty="0">
                <a:latin typeface="Times New Roman" panose="02020603050405020304" pitchFamily="18" charset="0"/>
                <a:cs typeface="Times New Roman" panose="02020603050405020304" pitchFamily="18" charset="0"/>
              </a:rPr>
              <a:t>danh từ) tạo thành.</a:t>
            </a:r>
            <a:endParaRPr lang="en-US" altLang="en-US" sz="3600" b="1" dirty="0">
              <a:latin typeface="Times New Roman" panose="02020603050405020304" pitchFamily="18" charset="0"/>
              <a:ea typeface="Times New Roman" panose="02020603050405020304"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charRg st="0" end="51"/>
                                            </p:txEl>
                                          </p:spTgt>
                                        </p:tgtEl>
                                        <p:attrNameLst>
                                          <p:attrName>style.visibility</p:attrName>
                                        </p:attrNameLst>
                                      </p:cBhvr>
                                      <p:to>
                                        <p:strVal val="visible"/>
                                      </p:to>
                                    </p:set>
                                    <p:animEffect transition="in" filter="barn(inVertical)">
                                      <p:cBhvr>
                                        <p:cTn id="12" dur="500"/>
                                        <p:tgtEl>
                                          <p:spTgt spid="12">
                                            <p:txEl>
                                              <p:charRg st="0" end="5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charRg st="51" end="103"/>
                                            </p:txEl>
                                          </p:spTgt>
                                        </p:tgtEl>
                                        <p:attrNameLst>
                                          <p:attrName>style.visibility</p:attrName>
                                        </p:attrNameLst>
                                      </p:cBhvr>
                                      <p:to>
                                        <p:strVal val="visible"/>
                                      </p:to>
                                    </p:set>
                                    <p:animEffect transition="in" filter="barn(inVertical)">
                                      <p:cBhvr>
                                        <p:cTn id="15" dur="500"/>
                                        <p:tgtEl>
                                          <p:spTgt spid="12">
                                            <p:txEl>
                                              <p:charRg st="51" end="10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charRg st="103" end="154"/>
                                            </p:txEl>
                                          </p:spTgt>
                                        </p:tgtEl>
                                        <p:attrNameLst>
                                          <p:attrName>style.visibility</p:attrName>
                                        </p:attrNameLst>
                                      </p:cBhvr>
                                      <p:to>
                                        <p:strVal val="visible"/>
                                      </p:to>
                                    </p:set>
                                    <p:animEffect transition="in" filter="barn(inVertical)">
                                      <p:cBhvr>
                                        <p:cTn id="18" dur="500"/>
                                        <p:tgtEl>
                                          <p:spTgt spid="12">
                                            <p:txEl>
                                              <p:charRg st="103" end="15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xEl>
                                              <p:charRg st="154" end="168"/>
                                            </p:txEl>
                                          </p:spTgt>
                                        </p:tgtEl>
                                        <p:attrNameLst>
                                          <p:attrName>style.visibility</p:attrName>
                                        </p:attrNameLst>
                                      </p:cBhvr>
                                      <p:to>
                                        <p:strVal val="visible"/>
                                      </p:to>
                                    </p:set>
                                    <p:animEffect transition="in" filter="barn(inVertical)">
                                      <p:cBhvr>
                                        <p:cTn id="21" dur="500"/>
                                        <p:tgtEl>
                                          <p:spTgt spid="12">
                                            <p:txEl>
                                              <p:charRg st="154" end="16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xEl>
                                              <p:charRg st="168" end="214"/>
                                            </p:txEl>
                                          </p:spTgt>
                                        </p:tgtEl>
                                        <p:attrNameLst>
                                          <p:attrName>style.visibility</p:attrName>
                                        </p:attrNameLst>
                                      </p:cBhvr>
                                      <p:to>
                                        <p:strVal val="visible"/>
                                      </p:to>
                                    </p:set>
                                    <p:animEffect transition="in" filter="barn(inVertical)">
                                      <p:cBhvr>
                                        <p:cTn id="26" dur="500"/>
                                        <p:tgtEl>
                                          <p:spTgt spid="12">
                                            <p:txEl>
                                              <p:charRg st="168" end="21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xEl>
                                              <p:charRg st="214" end="237"/>
                                            </p:txEl>
                                          </p:spTgt>
                                        </p:tgtEl>
                                        <p:attrNameLst>
                                          <p:attrName>style.visibility</p:attrName>
                                        </p:attrNameLst>
                                      </p:cBhvr>
                                      <p:to>
                                        <p:strVal val="visible"/>
                                      </p:to>
                                    </p:set>
                                    <p:animEffect transition="in" filter="barn(inVertical)">
                                      <p:cBhvr>
                                        <p:cTn id="29" dur="500"/>
                                        <p:tgtEl>
                                          <p:spTgt spid="12">
                                            <p:txEl>
                                              <p:charRg st="214" end="2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76" name="Rectangle 16"/>
          <p:cNvSpPr/>
          <p:nvPr/>
        </p:nvSpPr>
        <p:spPr>
          <a:xfrm>
            <a:off x="533400" y="1981200"/>
            <a:ext cx="8610600" cy="2005013"/>
          </a:xfrm>
          <a:prstGeom prst="rect">
            <a:avLst/>
          </a:prstGeom>
          <a:noFill/>
          <a:ln w="9525">
            <a:noFill/>
          </a:ln>
        </p:spPr>
        <p:txBody>
          <a:bodyPr/>
          <a:p>
            <a:pPr marL="192405" indent="-192405">
              <a:spcBef>
                <a:spcPct val="20000"/>
              </a:spcBef>
            </a:pPr>
            <a:r>
              <a:rPr lang="en-US" altLang="en-US" sz="3200" b="1" dirty="0">
                <a:solidFill>
                  <a:srgbClr val="CC00CC"/>
                </a:solidFill>
                <a:latin typeface="Arial" panose="020B0604020202020204" pitchFamily="34" charset="0"/>
                <a:cs typeface="Arial" panose="020B0604020202020204" pitchFamily="34" charset="0"/>
              </a:rPr>
              <a:t>* Các em về nh</a:t>
            </a:r>
            <a:r>
              <a:rPr lang="en-US" altLang="en-US" sz="3200" b="1" dirty="0">
                <a:solidFill>
                  <a:srgbClr val="CC00CC"/>
                </a:solidFill>
                <a:latin typeface="Arial" panose="020B0604020202020204" pitchFamily="34" charset="0"/>
                <a:ea typeface="Arial" panose="020B0604020202020204" pitchFamily="34" charset="0"/>
              </a:rPr>
              <a:t>à</a:t>
            </a:r>
            <a:r>
              <a:rPr lang="en-US" altLang="en-US" sz="3200" b="1" dirty="0">
                <a:solidFill>
                  <a:srgbClr val="CC00CC"/>
                </a:solidFill>
                <a:latin typeface="Arial" panose="020B0604020202020204" pitchFamily="34" charset="0"/>
                <a:cs typeface="Arial" panose="020B0604020202020204" pitchFamily="34" charset="0"/>
              </a:rPr>
              <a:t>:</a:t>
            </a:r>
            <a:endParaRPr lang="en-US" altLang="en-US" sz="3200" b="1" dirty="0">
              <a:solidFill>
                <a:srgbClr val="CC00CC"/>
              </a:solidFill>
              <a:latin typeface="Arial" panose="020B0604020202020204" pitchFamily="34" charset="0"/>
              <a:cs typeface="Arial" panose="020B0604020202020204" pitchFamily="34" charset="0"/>
            </a:endParaRPr>
          </a:p>
          <a:p>
            <a:pPr marL="192405" indent="-192405">
              <a:spcBef>
                <a:spcPct val="20000"/>
              </a:spcBef>
            </a:pPr>
            <a:r>
              <a:rPr lang="en-US" altLang="en-US" sz="3200" dirty="0">
                <a:solidFill>
                  <a:srgbClr val="0000FF"/>
                </a:solidFill>
                <a:latin typeface="Arial" panose="020B0604020202020204" pitchFamily="34" charset="0"/>
                <a:cs typeface="Arial" panose="020B0604020202020204" pitchFamily="34" charset="0"/>
              </a:rPr>
              <a:t>- Xem lại b</a:t>
            </a:r>
            <a:r>
              <a:rPr lang="en-US" altLang="en-US" sz="3200" dirty="0">
                <a:solidFill>
                  <a:srgbClr val="0000FF"/>
                </a:solidFill>
                <a:latin typeface="Arial" panose="020B0604020202020204" pitchFamily="34" charset="0"/>
                <a:ea typeface="Arial" panose="020B0604020202020204" pitchFamily="34" charset="0"/>
              </a:rPr>
              <a:t>à</a:t>
            </a:r>
            <a:r>
              <a:rPr lang="en-US" altLang="en-US" sz="3200" dirty="0">
                <a:solidFill>
                  <a:srgbClr val="0000FF"/>
                </a:solidFill>
                <a:latin typeface="Arial" panose="020B0604020202020204" pitchFamily="34" charset="0"/>
                <a:cs typeface="Arial" panose="020B0604020202020204" pitchFamily="34" charset="0"/>
              </a:rPr>
              <a:t>i, ghi nhớ nội dung luyện tập.</a:t>
            </a:r>
            <a:endParaRPr lang="en-US" altLang="en-US" sz="3200" dirty="0">
              <a:solidFill>
                <a:srgbClr val="0000FF"/>
              </a:solidFill>
              <a:latin typeface="Arial" panose="020B0604020202020204" pitchFamily="34" charset="0"/>
              <a:cs typeface="Arial" panose="020B0604020202020204" pitchFamily="34" charset="0"/>
            </a:endParaRPr>
          </a:p>
          <a:p>
            <a:pPr marL="192405" indent="-192405">
              <a:spcBef>
                <a:spcPct val="20000"/>
              </a:spcBef>
            </a:pPr>
            <a:r>
              <a:rPr lang="en-US" altLang="en-US" sz="3200" dirty="0">
                <a:solidFill>
                  <a:srgbClr val="0000FF"/>
                </a:solidFill>
                <a:latin typeface="Arial" panose="020B0604020202020204" pitchFamily="34" charset="0"/>
                <a:cs typeface="Arial" panose="020B0604020202020204" pitchFamily="34" charset="0"/>
              </a:rPr>
              <a:t>- Chuẩn bị b</a:t>
            </a:r>
            <a:r>
              <a:rPr lang="en-US" altLang="en-US" sz="3200" dirty="0">
                <a:solidFill>
                  <a:srgbClr val="0000FF"/>
                </a:solidFill>
                <a:latin typeface="Arial" panose="020B0604020202020204" pitchFamily="34" charset="0"/>
                <a:ea typeface="Arial" panose="020B0604020202020204" pitchFamily="34" charset="0"/>
              </a:rPr>
              <a:t>à</a:t>
            </a:r>
            <a:r>
              <a:rPr lang="en-US" altLang="en-US" sz="3200" dirty="0">
                <a:solidFill>
                  <a:srgbClr val="0000FF"/>
                </a:solidFill>
                <a:latin typeface="Arial" panose="020B0604020202020204" pitchFamily="34" charset="0"/>
                <a:cs typeface="Arial" panose="020B0604020202020204" pitchFamily="34" charset="0"/>
              </a:rPr>
              <a:t>i sau: MRVT: T</a:t>
            </a:r>
            <a:r>
              <a:rPr lang="en-US" altLang="en-US" sz="3200" dirty="0">
                <a:solidFill>
                  <a:srgbClr val="0000FF"/>
                </a:solidFill>
                <a:latin typeface="Arial" panose="020B0604020202020204" pitchFamily="34" charset="0"/>
                <a:ea typeface="Arial" panose="020B0604020202020204" pitchFamily="34" charset="0"/>
              </a:rPr>
              <a:t>à</a:t>
            </a:r>
            <a:r>
              <a:rPr lang="en-US" altLang="en-US" sz="3200" dirty="0">
                <a:solidFill>
                  <a:srgbClr val="0000FF"/>
                </a:solidFill>
                <a:latin typeface="Arial" panose="020B0604020202020204" pitchFamily="34" charset="0"/>
                <a:cs typeface="Arial" panose="020B0604020202020204" pitchFamily="34" charset="0"/>
              </a:rPr>
              <a:t>i năng</a:t>
            </a:r>
            <a:endParaRPr lang="en-US" altLang="en-US" sz="3200" dirty="0">
              <a:solidFill>
                <a:srgbClr val="0000FF"/>
              </a:solidFill>
              <a:latin typeface="Arial" panose="020B0604020202020204" pitchFamily="34" charset="0"/>
              <a:ea typeface="Arial" panose="020B0604020202020204" pitchFamily="34" charset="0"/>
            </a:endParaRPr>
          </a:p>
        </p:txBody>
      </p:sp>
      <p:pic>
        <p:nvPicPr>
          <p:cNvPr id="38915" name="Picture 17" descr="Bauernbar"/>
          <p:cNvPicPr>
            <a:picLocks noChangeAspect="1"/>
          </p:cNvPicPr>
          <p:nvPr/>
        </p:nvPicPr>
        <p:blipFill>
          <a:blip r:embed="rId1"/>
          <a:stretch>
            <a:fillRect/>
          </a:stretch>
        </p:blipFill>
        <p:spPr>
          <a:xfrm>
            <a:off x="2895600" y="5334000"/>
            <a:ext cx="3886200" cy="801688"/>
          </a:xfrm>
          <a:prstGeom prst="rect">
            <a:avLst/>
          </a:prstGeom>
          <a:noFill/>
          <a:ln w="9525">
            <a:noFill/>
          </a:ln>
        </p:spPr>
      </p:pic>
      <p:sp>
        <p:nvSpPr>
          <p:cNvPr id="38916" name="WordArt 18"/>
          <p:cNvSpPr>
            <a:spLocks noTextEdit="1"/>
          </p:cNvSpPr>
          <p:nvPr/>
        </p:nvSpPr>
        <p:spPr>
          <a:xfrm>
            <a:off x="762000" y="304800"/>
            <a:ext cx="7239000" cy="1752600"/>
          </a:xfrm>
          <a:prstGeom prst="rect">
            <a:avLst/>
          </a:prstGeom>
        </p:spPr>
        <p:txBody>
          <a:bodyPr wrap="none" fromWordArt="1">
            <a:prstTxWarp prst="textSlantUp">
              <a:avLst>
                <a:gd name="adj" fmla="val 32056"/>
              </a:avLst>
            </a:prstTxWarp>
            <a:normAutofit/>
          </a:bodyPr>
          <a:p>
            <a:pPr algn="ctr"/>
            <a:r>
              <a:rPr lang="en-US" sz="20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TIẾT HỌC KẾT THÚC</a:t>
            </a:r>
            <a:endParaRPr lang="en-US" sz="2000" b="1">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Arial" panose="020B0604020202020204" pitchFamily="34" charset="0"/>
              <a:ea typeface="Arial" panose="020B0604020202020204" pitchFamily="34" charset="0"/>
            </a:endParaRPr>
          </a:p>
        </p:txBody>
      </p:sp>
      <p:sp>
        <p:nvSpPr>
          <p:cNvPr id="38917" name="WordArt 3"/>
          <p:cNvSpPr>
            <a:spLocks noTextEdit="1"/>
          </p:cNvSpPr>
          <p:nvPr/>
        </p:nvSpPr>
        <p:spPr>
          <a:xfrm>
            <a:off x="228600" y="3810000"/>
            <a:ext cx="8915400" cy="1143000"/>
          </a:xfrm>
          <a:prstGeom prst="rect">
            <a:avLst/>
          </a:prstGeom>
        </p:spPr>
        <p:txBody>
          <a:bodyPr wrap="none" fromWordArt="1">
            <a:prstTxWarp prst="textPlain">
              <a:avLst>
                <a:gd name="adj" fmla="val 50000"/>
              </a:avLst>
            </a:prstTxWarp>
            <a:normAutofit/>
          </a:bodyPr>
          <a:p>
            <a:pPr algn="ctr"/>
            <a:r>
              <a:rPr lang="en-US" sz="20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Arial" panose="020B0604020202020204" pitchFamily="34" charset="0"/>
                <a:ea typeface="Arial" panose="020B0604020202020204" pitchFamily="34" charset="0"/>
              </a:rPr>
              <a:t>Chúc các em chăm ngoan học giỏi!</a:t>
            </a:r>
            <a:endParaRPr lang="en-US" sz="20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Arial" panose="020B0604020202020204" pitchFamily="34" charset="0"/>
              <a:ea typeface="Arial" panose="020B0604020202020204" pitchFamily="34" charset="0"/>
            </a:endParaRPr>
          </a:p>
        </p:txBody>
      </p:sp>
      <p:pic>
        <p:nvPicPr>
          <p:cNvPr id="38918" name="Picture 2" descr="1600flower_14018"/>
          <p:cNvPicPr>
            <a:picLocks noChangeAspect="1"/>
          </p:cNvPicPr>
          <p:nvPr/>
        </p:nvPicPr>
        <p:blipFill>
          <a:blip r:embed="rId2"/>
          <a:stretch>
            <a:fillRect/>
          </a:stretch>
        </p:blipFill>
        <p:spPr>
          <a:xfrm>
            <a:off x="1371600" y="5105400"/>
            <a:ext cx="6858000" cy="1289050"/>
          </a:xfrm>
          <a:prstGeom prst="rect">
            <a:avLst/>
          </a:prstGeom>
          <a:noFill/>
          <a:ln w="9525">
            <a:noFill/>
          </a:ln>
        </p:spPr>
      </p:pic>
      <p:pic>
        <p:nvPicPr>
          <p:cNvPr id="38919" name="图片 24"/>
          <p:cNvPicPr>
            <a:picLocks noChangeAspect="1"/>
          </p:cNvPicPr>
          <p:nvPr/>
        </p:nvPicPr>
        <p:blipFill>
          <a:blip r:embed="rId3"/>
          <a:stretch>
            <a:fillRect/>
          </a:stretch>
        </p:blipFill>
        <p:spPr>
          <a:xfrm>
            <a:off x="57150" y="5410200"/>
            <a:ext cx="2171700" cy="1447800"/>
          </a:xfrm>
          <a:prstGeom prst="rect">
            <a:avLst/>
          </a:prstGeom>
          <a:noFill/>
          <a:ln w="9525">
            <a:noFill/>
          </a:ln>
        </p:spPr>
      </p:pic>
      <p:pic>
        <p:nvPicPr>
          <p:cNvPr id="38920" name="图片 35"/>
          <p:cNvPicPr>
            <a:picLocks noChangeAspect="1"/>
          </p:cNvPicPr>
          <p:nvPr/>
        </p:nvPicPr>
        <p:blipFill>
          <a:blip r:embed="rId4"/>
          <a:stretch>
            <a:fillRect/>
          </a:stretch>
        </p:blipFill>
        <p:spPr>
          <a:xfrm>
            <a:off x="2209800" y="5907088"/>
            <a:ext cx="1468438" cy="950912"/>
          </a:xfrm>
          <a:prstGeom prst="rect">
            <a:avLst/>
          </a:prstGeom>
          <a:noFill/>
          <a:ln w="9525">
            <a:noFill/>
          </a:ln>
        </p:spPr>
      </p:pic>
      <p:pic>
        <p:nvPicPr>
          <p:cNvPr id="38921" name="图片 37"/>
          <p:cNvPicPr>
            <a:picLocks noChangeAspect="1"/>
          </p:cNvPicPr>
          <p:nvPr/>
        </p:nvPicPr>
        <p:blipFill>
          <a:blip r:embed="rId5"/>
          <a:stretch>
            <a:fillRect/>
          </a:stretch>
        </p:blipFill>
        <p:spPr>
          <a:xfrm>
            <a:off x="7620000" y="5867400"/>
            <a:ext cx="1793875" cy="1184275"/>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0"/>
                                        <p:tgtEl>
                                          <p:spTgt spid="66576"/>
                                        </p:tgtEl>
                                      </p:cBhvr>
                                    </p:animEffect>
                                    <p:set>
                                      <p:cBhvr>
                                        <p:cTn id="7" dur="1" fill="hold">
                                          <p:stCondLst>
                                            <p:cond delay="4999"/>
                                          </p:stCondLst>
                                        </p:cTn>
                                        <p:tgtEl>
                                          <p:spTgt spid="66576"/>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38917"/>
                                        </p:tgtEl>
                                        <p:attrNameLst>
                                          <p:attrName>style.visibility</p:attrName>
                                        </p:attrNameLst>
                                      </p:cBhvr>
                                      <p:to>
                                        <p:strVal val="visible"/>
                                      </p:to>
                                    </p:set>
                                    <p:animEffect transition="in" filter="fade">
                                      <p:cBhvr>
                                        <p:cTn id="11" dur="1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Rectangle 2"/>
          <p:cNvSpPr/>
          <p:nvPr/>
        </p:nvSpPr>
        <p:spPr>
          <a:xfrm>
            <a:off x="-76200" y="990600"/>
            <a:ext cx="9296400" cy="1200150"/>
          </a:xfrm>
          <a:prstGeom prst="rect">
            <a:avLst/>
          </a:prstGeom>
          <a:noFill/>
          <a:ln w="9525">
            <a:noFill/>
          </a:ln>
        </p:spPr>
        <p:txBody>
          <a:bodyPr>
            <a:spAutoFit/>
          </a:bodyPr>
          <a:p>
            <a:r>
              <a:rPr lang="en-US" altLang="en-US" sz="3600" dirty="0">
                <a:solidFill>
                  <a:srgbClr val="3333FF"/>
                </a:solidFill>
                <a:latin typeface="Times New Roman" panose="02020603050405020304" pitchFamily="18" charset="0"/>
                <a:cs typeface="Arial" panose="020B0604020202020204" pitchFamily="34" charset="0"/>
              </a:rPr>
              <a:t> </a:t>
            </a:r>
            <a:r>
              <a:rPr lang="en-US" altLang="en-US" sz="3600" b="1" dirty="0">
                <a:solidFill>
                  <a:srgbClr val="0000CC"/>
                </a:solidFill>
                <a:latin typeface="Times New Roman" panose="02020603050405020304" pitchFamily="18" charset="0"/>
                <a:cs typeface="Arial" panose="020B0604020202020204" pitchFamily="34" charset="0"/>
              </a:rPr>
              <a:t>(1)</a:t>
            </a:r>
            <a:r>
              <a:rPr lang="en-US" altLang="en-US" sz="3600" dirty="0">
                <a:solidFill>
                  <a:schemeClr val="tx2"/>
                </a:solidFill>
                <a:latin typeface="Times New Roman" panose="02020603050405020304" pitchFamily="18" charset="0"/>
                <a:cs typeface="Arial" panose="020B0604020202020204" pitchFamily="34" charset="0"/>
              </a:rPr>
              <a:t>Một đ</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n ngỗng vươn d</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i cổ, chúi mỏ về phía trước, định đớp bọn trẻ. </a:t>
            </a:r>
            <a:endParaRPr lang="en-US" altLang="en-US" sz="3600" dirty="0">
              <a:latin typeface="Arial" panose="020B0604020202020204" pitchFamily="34" charset="0"/>
              <a:ea typeface="Arial" panose="020B0604020202020204" pitchFamily="34" charset="0"/>
            </a:endParaRPr>
          </a:p>
        </p:txBody>
      </p:sp>
      <p:sp>
        <p:nvSpPr>
          <p:cNvPr id="11268" name="Rectangle 3"/>
          <p:cNvSpPr/>
          <p:nvPr/>
        </p:nvSpPr>
        <p:spPr>
          <a:xfrm>
            <a:off x="0" y="2209800"/>
            <a:ext cx="9144000" cy="1200150"/>
          </a:xfrm>
          <a:prstGeom prst="rect">
            <a:avLst/>
          </a:prstGeom>
          <a:noFill/>
          <a:ln w="9525">
            <a:noFill/>
          </a:ln>
        </p:spPr>
        <p:txBody>
          <a:bodyPr>
            <a:spAutoFit/>
          </a:bodyPr>
          <a:p>
            <a:pPr algn="just"/>
            <a:r>
              <a:rPr lang="en-US" altLang="en-US" sz="3600" b="1" dirty="0">
                <a:solidFill>
                  <a:srgbClr val="0000CC"/>
                </a:solidFill>
                <a:latin typeface="Times New Roman" panose="02020603050405020304" pitchFamily="18" charset="0"/>
                <a:cs typeface="Arial" panose="020B0604020202020204" pitchFamily="34" charset="0"/>
              </a:rPr>
              <a:t>(2)</a:t>
            </a:r>
            <a:r>
              <a:rPr lang="en-US" altLang="en-US" sz="3600" dirty="0">
                <a:solidFill>
                  <a:schemeClr val="tx2"/>
                </a:solidFill>
                <a:latin typeface="Times New Roman" panose="02020603050405020304" pitchFamily="18" charset="0"/>
                <a:cs typeface="Arial" panose="020B0604020202020204" pitchFamily="34" charset="0"/>
              </a:rPr>
              <a:t>Hùng đút vội khẩu súng gỗ v</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o túi quần, chạy biến. </a:t>
            </a:r>
            <a:endParaRPr lang="en-US" altLang="en-US" sz="3600" dirty="0">
              <a:solidFill>
                <a:schemeClr val="tx2"/>
              </a:solidFill>
              <a:latin typeface="Times New Roman" panose="02020603050405020304" pitchFamily="18" charset="0"/>
              <a:ea typeface="Arial" panose="020B0604020202020204" pitchFamily="34" charset="0"/>
            </a:endParaRPr>
          </a:p>
        </p:txBody>
      </p:sp>
      <p:sp>
        <p:nvSpPr>
          <p:cNvPr id="11269" name="Rectangle 4"/>
          <p:cNvSpPr/>
          <p:nvPr/>
        </p:nvSpPr>
        <p:spPr>
          <a:xfrm>
            <a:off x="22225" y="3425825"/>
            <a:ext cx="8027988" cy="646113"/>
          </a:xfrm>
          <a:prstGeom prst="rect">
            <a:avLst/>
          </a:prstGeom>
          <a:noFill/>
          <a:ln w="9525">
            <a:noFill/>
          </a:ln>
        </p:spPr>
        <p:txBody>
          <a:bodyPr wrap="none">
            <a:spAutoFit/>
          </a:bodyPr>
          <a:p>
            <a:r>
              <a:rPr lang="en-US" altLang="en-US" sz="3600" b="1" dirty="0">
                <a:solidFill>
                  <a:srgbClr val="0000CC"/>
                </a:solidFill>
                <a:latin typeface="Times New Roman" panose="02020603050405020304" pitchFamily="18" charset="0"/>
                <a:cs typeface="Arial" panose="020B0604020202020204" pitchFamily="34" charset="0"/>
              </a:rPr>
              <a:t>(3)</a:t>
            </a:r>
            <a:r>
              <a:rPr lang="en-US" altLang="en-US" sz="3600" dirty="0">
                <a:solidFill>
                  <a:schemeClr val="tx2"/>
                </a:solidFill>
                <a:latin typeface="Times New Roman" panose="02020603050405020304" pitchFamily="18" charset="0"/>
                <a:cs typeface="Arial" panose="020B0604020202020204" pitchFamily="34" charset="0"/>
              </a:rPr>
              <a:t>Thắng mếu máo nấp v</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o sau lưng Tiến.</a:t>
            </a:r>
            <a:endParaRPr lang="en-US" altLang="en-US" sz="3600" dirty="0">
              <a:latin typeface="Arial" panose="020B0604020202020204" pitchFamily="34" charset="0"/>
              <a:ea typeface="Arial" panose="020B0604020202020204" pitchFamily="34" charset="0"/>
            </a:endParaRPr>
          </a:p>
        </p:txBody>
      </p:sp>
      <p:sp>
        <p:nvSpPr>
          <p:cNvPr id="11270" name="Rectangle 5"/>
          <p:cNvSpPr/>
          <p:nvPr/>
        </p:nvSpPr>
        <p:spPr>
          <a:xfrm>
            <a:off x="22225" y="4105275"/>
            <a:ext cx="8969375" cy="1200150"/>
          </a:xfrm>
          <a:prstGeom prst="rect">
            <a:avLst/>
          </a:prstGeom>
          <a:noFill/>
          <a:ln w="9525">
            <a:noFill/>
          </a:ln>
        </p:spPr>
        <p:txBody>
          <a:bodyPr>
            <a:spAutoFit/>
          </a:bodyPr>
          <a:p>
            <a:r>
              <a:rPr lang="en-US" altLang="en-US" sz="3600" b="1" dirty="0">
                <a:solidFill>
                  <a:srgbClr val="0000CC"/>
                </a:solidFill>
                <a:latin typeface="Times New Roman" panose="02020603050405020304" pitchFamily="18" charset="0"/>
                <a:cs typeface="Arial" panose="020B0604020202020204" pitchFamily="34" charset="0"/>
              </a:rPr>
              <a:t>(5)</a:t>
            </a:r>
            <a:r>
              <a:rPr lang="en-US" altLang="en-US" sz="3600" dirty="0">
                <a:solidFill>
                  <a:schemeClr val="tx2"/>
                </a:solidFill>
                <a:latin typeface="Times New Roman" panose="02020603050405020304" pitchFamily="18" charset="0"/>
                <a:cs typeface="Arial" panose="020B0604020202020204" pitchFamily="34" charset="0"/>
              </a:rPr>
              <a:t> Em liền nhặt một c</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nh xoan, xua đ</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n ngỗng ra xa. </a:t>
            </a:r>
            <a:endParaRPr lang="en-US" altLang="en-US" sz="3600" dirty="0">
              <a:latin typeface="Arial" panose="020B0604020202020204" pitchFamily="34" charset="0"/>
              <a:ea typeface="Arial" panose="020B0604020202020204" pitchFamily="34" charset="0"/>
            </a:endParaRPr>
          </a:p>
        </p:txBody>
      </p:sp>
      <p:sp>
        <p:nvSpPr>
          <p:cNvPr id="11271" name="Rectangle 6"/>
          <p:cNvSpPr/>
          <p:nvPr/>
        </p:nvSpPr>
        <p:spPr>
          <a:xfrm>
            <a:off x="114300" y="5305425"/>
            <a:ext cx="8877300" cy="1200150"/>
          </a:xfrm>
          <a:prstGeom prst="rect">
            <a:avLst/>
          </a:prstGeom>
          <a:noFill/>
          <a:ln w="9525">
            <a:noFill/>
          </a:ln>
        </p:spPr>
        <p:txBody>
          <a:bodyPr>
            <a:spAutoFit/>
          </a:bodyPr>
          <a:p>
            <a:pPr algn="just"/>
            <a:r>
              <a:rPr lang="en-US" altLang="en-US" sz="3600" b="1" dirty="0">
                <a:solidFill>
                  <a:srgbClr val="0000CC"/>
                </a:solidFill>
                <a:latin typeface="Times New Roman" panose="02020603050405020304" pitchFamily="18" charset="0"/>
                <a:cs typeface="Arial" panose="020B0604020202020204" pitchFamily="34" charset="0"/>
              </a:rPr>
              <a:t>(6)</a:t>
            </a:r>
            <a:r>
              <a:rPr lang="en-US" altLang="en-US" sz="3600" dirty="0">
                <a:solidFill>
                  <a:schemeClr val="tx2"/>
                </a:solidFill>
                <a:latin typeface="Times New Roman" panose="02020603050405020304" pitchFamily="18" charset="0"/>
                <a:cs typeface="Arial" panose="020B0604020202020204" pitchFamily="34" charset="0"/>
              </a:rPr>
              <a:t>  Đ</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n ngỗng kêu qu</a:t>
            </a:r>
            <a:r>
              <a:rPr lang="en-US" altLang="en-US" sz="3600" dirty="0">
                <a:solidFill>
                  <a:schemeClr val="tx2"/>
                </a:solidFill>
                <a:latin typeface="Times New Roman" panose="02020603050405020304" pitchFamily="18" charset="0"/>
                <a:ea typeface="Arial" panose="020B0604020202020204" pitchFamily="34" charset="0"/>
              </a:rPr>
              <a:t>à</a:t>
            </a:r>
            <a:r>
              <a:rPr lang="en-US" altLang="en-US" sz="3600" dirty="0">
                <a:solidFill>
                  <a:schemeClr val="tx2"/>
                </a:solidFill>
                <a:latin typeface="Times New Roman" panose="02020603050405020304" pitchFamily="18" charset="0"/>
                <a:cs typeface="Arial" panose="020B0604020202020204" pitchFamily="34" charset="0"/>
              </a:rPr>
              <a:t>ng quạc, vươn cổ chạy miết.</a:t>
            </a:r>
            <a:endParaRPr lang="en-US" altLang="en-US" sz="3600" dirty="0">
              <a:solidFill>
                <a:schemeClr val="tx2"/>
              </a:solidFill>
              <a:latin typeface="Times New Roman" panose="02020603050405020304" pitchFamily="18" charset="0"/>
              <a:ea typeface="Arial" panose="020B0604020202020204" pitchFamily="34" charset="0"/>
            </a:endParaRPr>
          </a:p>
        </p:txBody>
      </p:sp>
      <p:cxnSp>
        <p:nvCxnSpPr>
          <p:cNvPr id="2" name="Straight Connector 8"/>
          <p:cNvCxnSpPr/>
          <p:nvPr/>
        </p:nvCxnSpPr>
        <p:spPr>
          <a:xfrm flipH="1">
            <a:off x="3429000" y="1066800"/>
            <a:ext cx="152400" cy="600075"/>
          </a:xfrm>
          <a:prstGeom prst="line">
            <a:avLst/>
          </a:prstGeom>
          <a:ln w="38100" cap="flat" cmpd="sng">
            <a:solidFill>
              <a:srgbClr val="FF0000"/>
            </a:solidFill>
            <a:prstDash val="solid"/>
            <a:headEnd type="none" w="med" len="med"/>
            <a:tailEnd type="none" w="med" len="med"/>
          </a:ln>
        </p:spPr>
      </p:cxnSp>
      <p:cxnSp>
        <p:nvCxnSpPr>
          <p:cNvPr id="11272" name="Straight Connector 9"/>
          <p:cNvCxnSpPr/>
          <p:nvPr/>
        </p:nvCxnSpPr>
        <p:spPr>
          <a:xfrm flipH="1">
            <a:off x="1752600" y="2209800"/>
            <a:ext cx="152400" cy="600075"/>
          </a:xfrm>
          <a:prstGeom prst="line">
            <a:avLst/>
          </a:prstGeom>
          <a:ln w="38100" cap="flat" cmpd="sng">
            <a:solidFill>
              <a:srgbClr val="FF0000"/>
            </a:solidFill>
            <a:prstDash val="solid"/>
            <a:headEnd type="none" w="med" len="med"/>
            <a:tailEnd type="none" w="med" len="med"/>
          </a:ln>
        </p:spPr>
      </p:cxnSp>
      <p:cxnSp>
        <p:nvCxnSpPr>
          <p:cNvPr id="11273" name="Straight Connector 10"/>
          <p:cNvCxnSpPr/>
          <p:nvPr/>
        </p:nvCxnSpPr>
        <p:spPr>
          <a:xfrm flipH="1">
            <a:off x="1828800" y="3470275"/>
            <a:ext cx="152400" cy="600075"/>
          </a:xfrm>
          <a:prstGeom prst="line">
            <a:avLst/>
          </a:prstGeom>
          <a:ln w="38100" cap="flat" cmpd="sng">
            <a:solidFill>
              <a:srgbClr val="FF0000"/>
            </a:solidFill>
            <a:prstDash val="solid"/>
            <a:headEnd type="none" w="med" len="med"/>
            <a:tailEnd type="none" w="med" len="med"/>
          </a:ln>
        </p:spPr>
      </p:cxnSp>
      <p:cxnSp>
        <p:nvCxnSpPr>
          <p:cNvPr id="11274" name="Straight Connector 11"/>
          <p:cNvCxnSpPr/>
          <p:nvPr/>
        </p:nvCxnSpPr>
        <p:spPr>
          <a:xfrm flipH="1">
            <a:off x="1371600" y="4111625"/>
            <a:ext cx="152400" cy="600075"/>
          </a:xfrm>
          <a:prstGeom prst="line">
            <a:avLst/>
          </a:prstGeom>
          <a:ln w="38100" cap="flat" cmpd="sng">
            <a:solidFill>
              <a:srgbClr val="FF0000"/>
            </a:solidFill>
            <a:prstDash val="solid"/>
            <a:headEnd type="none" w="med" len="med"/>
            <a:tailEnd type="none" w="med" len="med"/>
          </a:ln>
        </p:spPr>
      </p:cxnSp>
      <p:cxnSp>
        <p:nvCxnSpPr>
          <p:cNvPr id="11275" name="Straight Connector 12"/>
          <p:cNvCxnSpPr/>
          <p:nvPr/>
        </p:nvCxnSpPr>
        <p:spPr>
          <a:xfrm flipH="1">
            <a:off x="3048000" y="5341938"/>
            <a:ext cx="152400" cy="600075"/>
          </a:xfrm>
          <a:prstGeom prst="line">
            <a:avLst/>
          </a:prstGeom>
          <a:ln w="38100" cap="flat" cmpd="sng">
            <a:solidFill>
              <a:srgbClr val="FF0000"/>
            </a:solidFill>
            <a:prstDash val="solid"/>
            <a:headEnd type="none" w="med" len="med"/>
            <a:tailEnd type="none" w="med" len="med"/>
          </a:ln>
        </p:spPr>
      </p:cxnSp>
      <p:cxnSp>
        <p:nvCxnSpPr>
          <p:cNvPr id="11276" name="Straight Connector 19"/>
          <p:cNvCxnSpPr/>
          <p:nvPr/>
        </p:nvCxnSpPr>
        <p:spPr>
          <a:xfrm flipH="1">
            <a:off x="685800" y="2790825"/>
            <a:ext cx="838200" cy="0"/>
          </a:xfrm>
          <a:prstGeom prst="line">
            <a:avLst/>
          </a:prstGeom>
          <a:ln w="38100" cap="flat" cmpd="sng">
            <a:solidFill>
              <a:srgbClr val="FF0000"/>
            </a:solidFill>
            <a:prstDash val="solid"/>
            <a:headEnd type="none" w="med" len="med"/>
            <a:tailEnd type="none" w="med" len="med"/>
          </a:ln>
        </p:spPr>
      </p:cxnSp>
      <p:cxnSp>
        <p:nvCxnSpPr>
          <p:cNvPr id="11277" name="Straight Connector 21"/>
          <p:cNvCxnSpPr/>
          <p:nvPr/>
        </p:nvCxnSpPr>
        <p:spPr>
          <a:xfrm flipH="1">
            <a:off x="762000" y="3962400"/>
            <a:ext cx="838200" cy="0"/>
          </a:xfrm>
          <a:prstGeom prst="line">
            <a:avLst/>
          </a:prstGeom>
          <a:ln w="38100" cap="flat" cmpd="sng">
            <a:solidFill>
              <a:srgbClr val="FF0000"/>
            </a:solidFill>
            <a:prstDash val="solid"/>
            <a:headEnd type="none" w="med" len="med"/>
            <a:tailEnd type="none" w="med" len="med"/>
          </a:ln>
        </p:spPr>
      </p:cxnSp>
      <p:cxnSp>
        <p:nvCxnSpPr>
          <p:cNvPr id="11278" name="Straight Connector 22"/>
          <p:cNvCxnSpPr/>
          <p:nvPr/>
        </p:nvCxnSpPr>
        <p:spPr>
          <a:xfrm flipH="1">
            <a:off x="746125" y="4694238"/>
            <a:ext cx="571500" cy="0"/>
          </a:xfrm>
          <a:prstGeom prst="line">
            <a:avLst/>
          </a:prstGeom>
          <a:ln w="38100" cap="flat" cmpd="sng">
            <a:solidFill>
              <a:srgbClr val="FF0000"/>
            </a:solidFill>
            <a:prstDash val="solid"/>
            <a:headEnd type="none" w="med" len="med"/>
            <a:tailEnd type="none" w="med" len="med"/>
          </a:ln>
        </p:spPr>
      </p:cxnSp>
      <p:cxnSp>
        <p:nvCxnSpPr>
          <p:cNvPr id="11279" name="Straight Connector 24"/>
          <p:cNvCxnSpPr/>
          <p:nvPr/>
        </p:nvCxnSpPr>
        <p:spPr>
          <a:xfrm flipH="1">
            <a:off x="1085850" y="5905500"/>
            <a:ext cx="1809750" cy="0"/>
          </a:xfrm>
          <a:prstGeom prst="line">
            <a:avLst/>
          </a:prstGeom>
          <a:ln w="38100" cap="flat" cmpd="sng">
            <a:solidFill>
              <a:srgbClr val="FF0000"/>
            </a:solidFill>
            <a:prstDash val="solid"/>
            <a:headEnd type="none" w="med" len="med"/>
            <a:tailEnd type="none" w="med" len="med"/>
          </a:ln>
        </p:spPr>
      </p:cxnSp>
      <p:sp>
        <p:nvSpPr>
          <p:cNvPr id="3" name="TextBox 2"/>
          <p:cNvSpPr txBox="1"/>
          <p:nvPr/>
        </p:nvSpPr>
        <p:spPr>
          <a:xfrm>
            <a:off x="-76200" y="209550"/>
            <a:ext cx="9601200" cy="646113"/>
          </a:xfrm>
          <a:prstGeom prst="rect">
            <a:avLst/>
          </a:prstGeom>
          <a:noFill/>
          <a:ln w="9525">
            <a:noFill/>
          </a:ln>
        </p:spPr>
        <p:txBody>
          <a:bodyPr>
            <a:spAutoFit/>
          </a:bodyPr>
          <a:p>
            <a:r>
              <a:rPr lang="en-US" altLang="en-US" sz="3600" b="1" dirty="0">
                <a:solidFill>
                  <a:srgbClr val="0000CC"/>
                </a:solidFill>
                <a:latin typeface="Times New Roman" panose="02020603050405020304" pitchFamily="18" charset="0"/>
                <a:cs typeface="Times New Roman" panose="02020603050405020304" pitchFamily="18" charset="0"/>
              </a:rPr>
              <a:t>2. </a:t>
            </a:r>
            <a:r>
              <a:rPr lang="en-US" altLang="en-US" sz="3600" dirty="0">
                <a:solidFill>
                  <a:srgbClr val="0000CC"/>
                </a:solidFill>
                <a:latin typeface="Times New Roman" panose="02020603050405020304" pitchFamily="18" charset="0"/>
                <a:cs typeface="Times New Roman" panose="02020603050405020304" pitchFamily="18" charset="0"/>
              </a:rPr>
              <a:t>Xác định chủ ngữ trong mỗi câu vừa tìm được?</a:t>
            </a:r>
            <a:endParaRPr lang="en-US" altLang="en-US" sz="3600" dirty="0">
              <a:solidFill>
                <a:srgbClr val="0000CC"/>
              </a:solidFill>
              <a:latin typeface="Times New Roman" panose="02020603050405020304" pitchFamily="18" charset="0"/>
              <a:ea typeface="Times New Roman" panose="02020603050405020304" pitchFamily="18" charset="0"/>
            </a:endParaRPr>
          </a:p>
        </p:txBody>
      </p:sp>
      <p:cxnSp>
        <p:nvCxnSpPr>
          <p:cNvPr id="20" name="Straight Connector 14"/>
          <p:cNvCxnSpPr/>
          <p:nvPr/>
        </p:nvCxnSpPr>
        <p:spPr>
          <a:xfrm>
            <a:off x="533400" y="762000"/>
            <a:ext cx="3140075" cy="0"/>
          </a:xfrm>
          <a:prstGeom prst="line">
            <a:avLst/>
          </a:prstGeom>
          <a:ln w="28575" cap="flat" cmpd="sng">
            <a:solidFill>
              <a:srgbClr val="FF0000"/>
            </a:solidFill>
            <a:prstDash val="solid"/>
            <a:headEnd type="none" w="med" len="med"/>
            <a:tailEnd type="none" w="med" len="med"/>
          </a:ln>
        </p:spPr>
      </p:cxnSp>
      <p:cxnSp>
        <p:nvCxnSpPr>
          <p:cNvPr id="11283" name="Straight Connector 14"/>
          <p:cNvCxnSpPr/>
          <p:nvPr/>
        </p:nvCxnSpPr>
        <p:spPr>
          <a:xfrm>
            <a:off x="746125" y="1590675"/>
            <a:ext cx="2438400" cy="0"/>
          </a:xfrm>
          <a:prstGeom prst="line">
            <a:avLst/>
          </a:prstGeom>
          <a:ln w="28575" cap="flat" cmpd="sng">
            <a:solidFill>
              <a:srgbClr val="FF0000"/>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arn(inVertical)">
                                      <p:cBhvr>
                                        <p:cTn id="7" dur="500"/>
                                        <p:tgtEl>
                                          <p:spTgt spid="112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barn(inVertical)">
                                      <p:cBhvr>
                                        <p:cTn id="10" dur="500"/>
                                        <p:tgtEl>
                                          <p:spTgt spid="1126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barn(inVertical)">
                                      <p:cBhvr>
                                        <p:cTn id="13" dur="500"/>
                                        <p:tgtEl>
                                          <p:spTgt spid="1126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barn(inVertical)">
                                      <p:cBhvr>
                                        <p:cTn id="16" dur="500"/>
                                        <p:tgtEl>
                                          <p:spTgt spid="1127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271"/>
                                        </p:tgtEl>
                                        <p:attrNameLst>
                                          <p:attrName>style.visibility</p:attrName>
                                        </p:attrNameLst>
                                      </p:cBhvr>
                                      <p:to>
                                        <p:strVal val="visible"/>
                                      </p:to>
                                    </p:set>
                                    <p:animEffect transition="in" filter="barn(inVertical)">
                                      <p:cBhvr>
                                        <p:cTn id="19" dur="500"/>
                                        <p:tgtEl>
                                          <p:spTgt spid="1127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283"/>
                                        </p:tgtEl>
                                        <p:attrNameLst>
                                          <p:attrName>style.visibility</p:attrName>
                                        </p:attrNameLst>
                                      </p:cBhvr>
                                      <p:to>
                                        <p:strVal val="visible"/>
                                      </p:to>
                                    </p:set>
                                    <p:animEffect transition="in" filter="barn(inVertical)">
                                      <p:cBhvr>
                                        <p:cTn id="35" dur="500"/>
                                        <p:tgtEl>
                                          <p:spTgt spid="11283"/>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276"/>
                                        </p:tgtEl>
                                        <p:attrNameLst>
                                          <p:attrName>style.visibility</p:attrName>
                                        </p:attrNameLst>
                                      </p:cBhvr>
                                      <p:to>
                                        <p:strVal val="visible"/>
                                      </p:to>
                                    </p:set>
                                    <p:animEffect transition="in" filter="barn(inVertical)">
                                      <p:cBhvr>
                                        <p:cTn id="43" dur="500"/>
                                        <p:tgtEl>
                                          <p:spTgt spid="11276"/>
                                        </p:tgtEl>
                                      </p:cBhvr>
                                    </p:animEffect>
                                  </p:childTnLst>
                                </p:cTn>
                              </p:par>
                              <p:par>
                                <p:cTn id="44" presetID="16" presetClass="entr" presetSubtype="21" fill="hold" nodeType="withEffect">
                                  <p:stCondLst>
                                    <p:cond delay="0"/>
                                  </p:stCondLst>
                                  <p:childTnLst>
                                    <p:set>
                                      <p:cBhvr>
                                        <p:cTn id="45" dur="1" fill="hold">
                                          <p:stCondLst>
                                            <p:cond delay="0"/>
                                          </p:stCondLst>
                                        </p:cTn>
                                        <p:tgtEl>
                                          <p:spTgt spid="11272"/>
                                        </p:tgtEl>
                                        <p:attrNameLst>
                                          <p:attrName>style.visibility</p:attrName>
                                        </p:attrNameLst>
                                      </p:cBhvr>
                                      <p:to>
                                        <p:strVal val="visible"/>
                                      </p:to>
                                    </p:set>
                                    <p:animEffect transition="in" filter="barn(inVertical)">
                                      <p:cBhvr>
                                        <p:cTn id="46" dur="500"/>
                                        <p:tgtEl>
                                          <p:spTgt spid="1127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277"/>
                                        </p:tgtEl>
                                        <p:attrNameLst>
                                          <p:attrName>style.visibility</p:attrName>
                                        </p:attrNameLst>
                                      </p:cBhvr>
                                      <p:to>
                                        <p:strVal val="visible"/>
                                      </p:to>
                                    </p:set>
                                    <p:animEffect transition="in" filter="barn(inVertical)">
                                      <p:cBhvr>
                                        <p:cTn id="51" dur="500"/>
                                        <p:tgtEl>
                                          <p:spTgt spid="11277"/>
                                        </p:tgtEl>
                                      </p:cBhvr>
                                    </p:animEffect>
                                  </p:childTnLst>
                                </p:cTn>
                              </p:par>
                              <p:par>
                                <p:cTn id="52" presetID="16" presetClass="entr" presetSubtype="21" fill="hold" nodeType="withEffect">
                                  <p:stCondLst>
                                    <p:cond delay="0"/>
                                  </p:stCondLst>
                                  <p:childTnLst>
                                    <p:set>
                                      <p:cBhvr>
                                        <p:cTn id="53" dur="1" fill="hold">
                                          <p:stCondLst>
                                            <p:cond delay="0"/>
                                          </p:stCondLst>
                                        </p:cTn>
                                        <p:tgtEl>
                                          <p:spTgt spid="11273"/>
                                        </p:tgtEl>
                                        <p:attrNameLst>
                                          <p:attrName>style.visibility</p:attrName>
                                        </p:attrNameLst>
                                      </p:cBhvr>
                                      <p:to>
                                        <p:strVal val="visible"/>
                                      </p:to>
                                    </p:set>
                                    <p:animEffect transition="in" filter="barn(inVertical)">
                                      <p:cBhvr>
                                        <p:cTn id="54" dur="500"/>
                                        <p:tgtEl>
                                          <p:spTgt spid="1127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1278"/>
                                        </p:tgtEl>
                                        <p:attrNameLst>
                                          <p:attrName>style.visibility</p:attrName>
                                        </p:attrNameLst>
                                      </p:cBhvr>
                                      <p:to>
                                        <p:strVal val="visible"/>
                                      </p:to>
                                    </p:set>
                                    <p:animEffect transition="in" filter="barn(inVertical)">
                                      <p:cBhvr>
                                        <p:cTn id="59" dur="500"/>
                                        <p:tgtEl>
                                          <p:spTgt spid="11278"/>
                                        </p:tgtEl>
                                      </p:cBhvr>
                                    </p:animEffect>
                                  </p:childTnLst>
                                </p:cTn>
                              </p:par>
                              <p:par>
                                <p:cTn id="60" presetID="16" presetClass="entr" presetSubtype="21" fill="hold" nodeType="withEffect">
                                  <p:stCondLst>
                                    <p:cond delay="0"/>
                                  </p:stCondLst>
                                  <p:childTnLst>
                                    <p:set>
                                      <p:cBhvr>
                                        <p:cTn id="61" dur="1" fill="hold">
                                          <p:stCondLst>
                                            <p:cond delay="0"/>
                                          </p:stCondLst>
                                        </p:cTn>
                                        <p:tgtEl>
                                          <p:spTgt spid="11274"/>
                                        </p:tgtEl>
                                        <p:attrNameLst>
                                          <p:attrName>style.visibility</p:attrName>
                                        </p:attrNameLst>
                                      </p:cBhvr>
                                      <p:to>
                                        <p:strVal val="visible"/>
                                      </p:to>
                                    </p:set>
                                    <p:animEffect transition="in" filter="barn(inVertical)">
                                      <p:cBhvr>
                                        <p:cTn id="62" dur="500"/>
                                        <p:tgtEl>
                                          <p:spTgt spid="1127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279"/>
                                        </p:tgtEl>
                                        <p:attrNameLst>
                                          <p:attrName>style.visibility</p:attrName>
                                        </p:attrNameLst>
                                      </p:cBhvr>
                                      <p:to>
                                        <p:strVal val="visible"/>
                                      </p:to>
                                    </p:set>
                                    <p:animEffect transition="in" filter="barn(inVertical)">
                                      <p:cBhvr>
                                        <p:cTn id="67" dur="500"/>
                                        <p:tgtEl>
                                          <p:spTgt spid="11279"/>
                                        </p:tgtEl>
                                      </p:cBhvr>
                                    </p:animEffect>
                                  </p:childTnLst>
                                </p:cTn>
                              </p:par>
                              <p:par>
                                <p:cTn id="68" presetID="16" presetClass="entr" presetSubtype="21" fill="hold" nodeType="withEffect">
                                  <p:stCondLst>
                                    <p:cond delay="0"/>
                                  </p:stCondLst>
                                  <p:childTnLst>
                                    <p:set>
                                      <p:cBhvr>
                                        <p:cTn id="69" dur="1" fill="hold">
                                          <p:stCondLst>
                                            <p:cond delay="0"/>
                                          </p:stCondLst>
                                        </p:cTn>
                                        <p:tgtEl>
                                          <p:spTgt spid="11275"/>
                                        </p:tgtEl>
                                        <p:attrNameLst>
                                          <p:attrName>style.visibility</p:attrName>
                                        </p:attrNameLst>
                                      </p:cBhvr>
                                      <p:to>
                                        <p:strVal val="visible"/>
                                      </p:to>
                                    </p:set>
                                    <p:animEffect transition="in" filter="barn(inVertical)">
                                      <p:cBhvr>
                                        <p:cTn id="70"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P spid="11270" grpId="0"/>
      <p:bldP spid="1127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304800" y="2362200"/>
            <a:ext cx="8458200" cy="457200"/>
          </a:xfrm>
          <a:prstGeom prst="rect">
            <a:avLst/>
          </a:prstGeom>
          <a:noFill/>
          <a:ln w="9525">
            <a:noFill/>
          </a:ln>
        </p:spPr>
        <p:txBody>
          <a:bodyPr>
            <a:spAutoFit/>
          </a:bodyPr>
          <a:p>
            <a:pPr eaLnBrk="1" hangingPunct="1">
              <a:spcBef>
                <a:spcPct val="50000"/>
              </a:spcBef>
            </a:pPr>
            <a:endParaRPr lang="en-US" altLang="en-US" sz="2400" b="1" i="1" dirty="0">
              <a:solidFill>
                <a:srgbClr val="F72130"/>
              </a:solidFill>
              <a:latin typeface="Times New Roman" panose="02020603050405020304" pitchFamily="18" charset="0"/>
              <a:ea typeface="Arial" panose="020B0604020202020204" pitchFamily="34" charset="0"/>
            </a:endParaRPr>
          </a:p>
        </p:txBody>
      </p:sp>
      <p:sp>
        <p:nvSpPr>
          <p:cNvPr id="12291" name="Text Box 3"/>
          <p:cNvSpPr txBox="1"/>
          <p:nvPr/>
        </p:nvSpPr>
        <p:spPr>
          <a:xfrm>
            <a:off x="0" y="928688"/>
            <a:ext cx="5257800" cy="1570037"/>
          </a:xfrm>
          <a:prstGeom prst="rect">
            <a:avLst/>
          </a:prstGeom>
          <a:noFill/>
          <a:ln w="9525">
            <a:noFill/>
          </a:ln>
        </p:spPr>
        <p:txBody>
          <a:bodyPr>
            <a:spAutoFit/>
          </a:bodyPr>
          <a:p>
            <a:pPr>
              <a:spcBef>
                <a:spcPct val="50000"/>
              </a:spcBef>
            </a:pPr>
            <a:r>
              <a:rPr lang="en-US" altLang="en-US" sz="3200" dirty="0">
                <a:solidFill>
                  <a:schemeClr val="tx2"/>
                </a:solidFill>
                <a:latin typeface="Times New Roman" panose="02020603050405020304" pitchFamily="18" charset="0"/>
                <a:cs typeface="Arial" panose="020B0604020202020204" pitchFamily="34" charset="0"/>
              </a:rPr>
              <a:t>  </a:t>
            </a:r>
            <a:r>
              <a:rPr lang="en-US" altLang="en-US" sz="3200" dirty="0">
                <a:solidFill>
                  <a:srgbClr val="3333FF"/>
                </a:solidFill>
                <a:latin typeface="Times New Roman" panose="02020603050405020304" pitchFamily="18" charset="0"/>
                <a:cs typeface="Arial" panose="020B0604020202020204" pitchFamily="34" charset="0"/>
              </a:rPr>
              <a:t>Câu 1</a:t>
            </a:r>
            <a:r>
              <a:rPr lang="en-US" altLang="en-US" sz="3200" dirty="0">
                <a:solidFill>
                  <a:schemeClr val="tx2"/>
                </a:solidFill>
                <a:latin typeface="Times New Roman" panose="02020603050405020304" pitchFamily="18" charset="0"/>
                <a:cs typeface="Arial" panose="020B0604020202020204" pitchFamily="34" charset="0"/>
              </a:rPr>
              <a:t>: Một đ</a:t>
            </a:r>
            <a:r>
              <a:rPr lang="en-US" altLang="en-US" sz="3200" dirty="0">
                <a:solidFill>
                  <a:schemeClr val="tx2"/>
                </a:solidFill>
                <a:latin typeface="Times New Roman" panose="02020603050405020304" pitchFamily="18" charset="0"/>
                <a:ea typeface="Arial" panose="020B0604020202020204" pitchFamily="34" charset="0"/>
              </a:rPr>
              <a:t>à</a:t>
            </a:r>
            <a:r>
              <a:rPr lang="en-US" altLang="en-US" sz="3200" dirty="0">
                <a:solidFill>
                  <a:schemeClr val="tx2"/>
                </a:solidFill>
                <a:latin typeface="Times New Roman" panose="02020603050405020304" pitchFamily="18" charset="0"/>
                <a:cs typeface="Arial" panose="020B0604020202020204" pitchFamily="34" charset="0"/>
              </a:rPr>
              <a:t>n ngỗng vươn d</a:t>
            </a:r>
            <a:r>
              <a:rPr lang="en-US" altLang="en-US" sz="3200" dirty="0">
                <a:solidFill>
                  <a:schemeClr val="tx2"/>
                </a:solidFill>
                <a:latin typeface="Times New Roman" panose="02020603050405020304" pitchFamily="18" charset="0"/>
                <a:ea typeface="Arial" panose="020B0604020202020204" pitchFamily="34" charset="0"/>
              </a:rPr>
              <a:t>à</a:t>
            </a:r>
            <a:r>
              <a:rPr lang="en-US" altLang="en-US" sz="3200" dirty="0">
                <a:solidFill>
                  <a:schemeClr val="tx2"/>
                </a:solidFill>
                <a:latin typeface="Times New Roman" panose="02020603050405020304" pitchFamily="18" charset="0"/>
                <a:cs typeface="Arial" panose="020B0604020202020204" pitchFamily="34" charset="0"/>
              </a:rPr>
              <a:t>i cổ, chúi mỏ về phía trước, định đớp bọn trẻ.</a:t>
            </a:r>
            <a:endParaRPr lang="en-US" altLang="en-US" sz="3200" dirty="0">
              <a:solidFill>
                <a:schemeClr val="tx2"/>
              </a:solidFill>
              <a:latin typeface="Times New Roman" panose="02020603050405020304" pitchFamily="18" charset="0"/>
              <a:ea typeface="Arial" panose="020B0604020202020204" pitchFamily="34" charset="0"/>
            </a:endParaRPr>
          </a:p>
        </p:txBody>
      </p:sp>
      <p:sp>
        <p:nvSpPr>
          <p:cNvPr id="12294" name="Text Box 11"/>
          <p:cNvSpPr txBox="1"/>
          <p:nvPr/>
        </p:nvSpPr>
        <p:spPr>
          <a:xfrm>
            <a:off x="533400" y="487363"/>
            <a:ext cx="3886200" cy="584200"/>
          </a:xfrm>
          <a:prstGeom prst="rect">
            <a:avLst/>
          </a:prstGeom>
          <a:noFill/>
          <a:ln w="9525">
            <a:noFill/>
          </a:ln>
        </p:spPr>
        <p:txBody>
          <a:bodyPr>
            <a:spAutoFit/>
          </a:bodyPr>
          <a:p>
            <a:pPr algn="ctr">
              <a:spcBef>
                <a:spcPct val="50000"/>
              </a:spcBef>
            </a:pPr>
            <a:r>
              <a:rPr lang="en-US" altLang="en-US" sz="3200" dirty="0">
                <a:latin typeface="Times New Roman" panose="02020603050405020304" pitchFamily="18" charset="0"/>
                <a:cs typeface="Arial" panose="020B0604020202020204" pitchFamily="34" charset="0"/>
              </a:rPr>
              <a:t>Các câu kể </a:t>
            </a:r>
            <a:r>
              <a:rPr lang="en-US" altLang="en-US" sz="3200" b="1" i="1" dirty="0">
                <a:latin typeface="Times New Roman" panose="02020603050405020304" pitchFamily="18" charset="0"/>
                <a:cs typeface="Arial" panose="020B0604020202020204" pitchFamily="34" charset="0"/>
              </a:rPr>
              <a:t>Ai l</a:t>
            </a:r>
            <a:r>
              <a:rPr lang="en-US" altLang="en-US" sz="3200" b="1" i="1" dirty="0">
                <a:latin typeface="Times New Roman" panose="02020603050405020304" pitchFamily="18" charset="0"/>
                <a:ea typeface="Arial" panose="020B0604020202020204" pitchFamily="34" charset="0"/>
              </a:rPr>
              <a:t>à</a:t>
            </a:r>
            <a:r>
              <a:rPr lang="en-US" altLang="en-US" sz="3200" b="1" i="1" dirty="0">
                <a:latin typeface="Times New Roman" panose="02020603050405020304" pitchFamily="18" charset="0"/>
                <a:cs typeface="Arial" panose="020B0604020202020204" pitchFamily="34" charset="0"/>
              </a:rPr>
              <a:t>m gì?</a:t>
            </a:r>
            <a:endParaRPr lang="en-US" altLang="en-US" sz="3200" b="1" i="1" dirty="0">
              <a:latin typeface="Times New Roman" panose="02020603050405020304" pitchFamily="18" charset="0"/>
              <a:ea typeface="Arial" panose="020B0604020202020204" pitchFamily="34" charset="0"/>
            </a:endParaRPr>
          </a:p>
        </p:txBody>
      </p:sp>
      <p:sp>
        <p:nvSpPr>
          <p:cNvPr id="12295" name="Text Box 12"/>
          <p:cNvSpPr txBox="1"/>
          <p:nvPr/>
        </p:nvSpPr>
        <p:spPr>
          <a:xfrm>
            <a:off x="5116513" y="450850"/>
            <a:ext cx="3494087" cy="523875"/>
          </a:xfrm>
          <a:prstGeom prst="rect">
            <a:avLst/>
          </a:prstGeom>
          <a:noFill/>
          <a:ln w="9525">
            <a:noFill/>
          </a:ln>
        </p:spPr>
        <p:txBody>
          <a:bodyPr>
            <a:spAutoFit/>
          </a:bodyPr>
          <a:p>
            <a:pPr>
              <a:spcBef>
                <a:spcPct val="50000"/>
              </a:spcBef>
            </a:pPr>
            <a:r>
              <a:rPr lang="en-US" altLang="en-US" sz="2800" dirty="0">
                <a:latin typeface="Times New Roman" panose="02020603050405020304" pitchFamily="18" charset="0"/>
                <a:cs typeface="Arial" panose="020B0604020202020204" pitchFamily="34" charset="0"/>
              </a:rPr>
              <a:t>  Ý nghĩa của chủ ngữ</a:t>
            </a:r>
            <a:endParaRPr lang="en-US" altLang="en-US" sz="2800" dirty="0">
              <a:latin typeface="Times New Roman" panose="02020603050405020304" pitchFamily="18" charset="0"/>
              <a:ea typeface="Arial" panose="020B0604020202020204" pitchFamily="34" charset="0"/>
            </a:endParaRPr>
          </a:p>
        </p:txBody>
      </p:sp>
      <p:sp>
        <p:nvSpPr>
          <p:cNvPr id="264206" name="Line 14"/>
          <p:cNvSpPr/>
          <p:nvPr/>
        </p:nvSpPr>
        <p:spPr>
          <a:xfrm>
            <a:off x="1649413" y="1477963"/>
            <a:ext cx="2236787" cy="0"/>
          </a:xfrm>
          <a:prstGeom prst="line">
            <a:avLst/>
          </a:prstGeom>
          <a:ln w="28575" cap="flat" cmpd="sng">
            <a:solidFill>
              <a:srgbClr val="FF0000"/>
            </a:solidFill>
            <a:prstDash val="solid"/>
            <a:headEnd type="none" w="med" len="med"/>
            <a:tailEnd type="none" w="med" len="med"/>
          </a:ln>
        </p:spPr>
      </p:sp>
      <p:sp>
        <p:nvSpPr>
          <p:cNvPr id="12298" name="Text Box 15"/>
          <p:cNvSpPr txBox="1"/>
          <p:nvPr/>
        </p:nvSpPr>
        <p:spPr>
          <a:xfrm>
            <a:off x="0" y="2433638"/>
            <a:ext cx="5194300" cy="1076325"/>
          </a:xfrm>
          <a:prstGeom prst="rect">
            <a:avLst/>
          </a:prstGeom>
          <a:noFill/>
          <a:ln w="9525">
            <a:noFill/>
          </a:ln>
        </p:spPr>
        <p:txBody>
          <a:bodyPr>
            <a:spAutoFit/>
          </a:bodyPr>
          <a:p>
            <a:pPr>
              <a:spcBef>
                <a:spcPct val="50000"/>
              </a:spcBef>
            </a:pPr>
            <a:r>
              <a:rPr lang="en-US" altLang="en-US" sz="3200" dirty="0">
                <a:latin typeface="Times New Roman" panose="02020603050405020304" pitchFamily="18" charset="0"/>
                <a:cs typeface="Arial" panose="020B0604020202020204" pitchFamily="34" charset="0"/>
              </a:rPr>
              <a:t> </a:t>
            </a:r>
            <a:r>
              <a:rPr lang="en-US" altLang="en-US" sz="3200" dirty="0">
                <a:solidFill>
                  <a:srgbClr val="3333FF"/>
                </a:solidFill>
                <a:latin typeface="Times New Roman" panose="02020603050405020304" pitchFamily="18" charset="0"/>
                <a:cs typeface="Arial" panose="020B0604020202020204" pitchFamily="34" charset="0"/>
              </a:rPr>
              <a:t>Câu 2</a:t>
            </a:r>
            <a:r>
              <a:rPr lang="en-US" altLang="en-US" sz="3200" dirty="0">
                <a:latin typeface="Times New Roman" panose="02020603050405020304" pitchFamily="18" charset="0"/>
                <a:cs typeface="Arial" panose="020B0604020202020204" pitchFamily="34" charset="0"/>
              </a:rPr>
              <a:t>: Hùng đút vội</a:t>
            </a:r>
            <a:r>
              <a:rPr lang="en-US" altLang="en-US" sz="3200" dirty="0">
                <a:latin typeface="Arial" panose="020B0604020202020204" pitchFamily="34" charset="0"/>
                <a:cs typeface="Arial" panose="020B0604020202020204" pitchFamily="34" charset="0"/>
              </a:rPr>
              <a:t> </a:t>
            </a:r>
            <a:r>
              <a:rPr lang="en-US" altLang="en-US" sz="3200" dirty="0">
                <a:latin typeface="Times New Roman" panose="02020603050405020304" pitchFamily="18" charset="0"/>
                <a:cs typeface="Arial" panose="020B0604020202020204" pitchFamily="34" charset="0"/>
              </a:rPr>
              <a:t> khẩu súng v</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o túi  quần, chạy biến.</a:t>
            </a:r>
            <a:endParaRPr lang="en-US" altLang="en-US" sz="3200" dirty="0">
              <a:latin typeface="Times New Roman" panose="02020603050405020304" pitchFamily="18" charset="0"/>
              <a:ea typeface="Arial" panose="020B0604020202020204" pitchFamily="34" charset="0"/>
            </a:endParaRPr>
          </a:p>
        </p:txBody>
      </p:sp>
      <p:sp>
        <p:nvSpPr>
          <p:cNvPr id="264208" name="Line 16"/>
          <p:cNvSpPr/>
          <p:nvPr/>
        </p:nvSpPr>
        <p:spPr>
          <a:xfrm>
            <a:off x="1387475" y="2971800"/>
            <a:ext cx="822325" cy="7938"/>
          </a:xfrm>
          <a:prstGeom prst="line">
            <a:avLst/>
          </a:prstGeom>
          <a:ln w="28575" cap="flat" cmpd="sng">
            <a:solidFill>
              <a:srgbClr val="FF0000"/>
            </a:solidFill>
            <a:prstDash val="solid"/>
            <a:headEnd type="none" w="med" len="med"/>
            <a:tailEnd type="none" w="med" len="med"/>
          </a:ln>
        </p:spPr>
      </p:sp>
      <p:sp>
        <p:nvSpPr>
          <p:cNvPr id="12300" name="Text Box 17"/>
          <p:cNvSpPr txBox="1"/>
          <p:nvPr/>
        </p:nvSpPr>
        <p:spPr>
          <a:xfrm>
            <a:off x="74613" y="3581400"/>
            <a:ext cx="5014912" cy="1076325"/>
          </a:xfrm>
          <a:prstGeom prst="rect">
            <a:avLst/>
          </a:prstGeom>
          <a:noFill/>
          <a:ln w="9525">
            <a:noFill/>
          </a:ln>
        </p:spPr>
        <p:txBody>
          <a:bodyPr>
            <a:spAutoFit/>
          </a:bodyPr>
          <a:p>
            <a:pPr>
              <a:spcBef>
                <a:spcPct val="50000"/>
              </a:spcBef>
            </a:pPr>
            <a:r>
              <a:rPr lang="en-US" altLang="en-US" sz="3200" dirty="0">
                <a:latin typeface="Times New Roman" panose="02020603050405020304" pitchFamily="18" charset="0"/>
                <a:cs typeface="Arial" panose="020B0604020202020204" pitchFamily="34" charset="0"/>
              </a:rPr>
              <a:t> </a:t>
            </a:r>
            <a:r>
              <a:rPr lang="en-US" altLang="en-US" sz="3200" dirty="0">
                <a:solidFill>
                  <a:srgbClr val="3333FF"/>
                </a:solidFill>
                <a:latin typeface="Times New Roman" panose="02020603050405020304" pitchFamily="18" charset="0"/>
                <a:cs typeface="Arial" panose="020B0604020202020204" pitchFamily="34" charset="0"/>
              </a:rPr>
              <a:t>Câu 3</a:t>
            </a:r>
            <a:r>
              <a:rPr lang="en-US" altLang="en-US" sz="3200" dirty="0">
                <a:latin typeface="Times New Roman" panose="02020603050405020304" pitchFamily="18" charset="0"/>
                <a:cs typeface="Arial" panose="020B0604020202020204" pitchFamily="34" charset="0"/>
              </a:rPr>
              <a:t>: Thắng mếu máo nấp v</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o sau lưng Tiến.</a:t>
            </a:r>
            <a:endParaRPr lang="en-US" altLang="en-US" sz="3200" dirty="0">
              <a:latin typeface="Times New Roman" panose="02020603050405020304" pitchFamily="18" charset="0"/>
              <a:ea typeface="Arial" panose="020B0604020202020204" pitchFamily="34" charset="0"/>
            </a:endParaRPr>
          </a:p>
        </p:txBody>
      </p:sp>
      <p:sp>
        <p:nvSpPr>
          <p:cNvPr id="264210" name="Line 18"/>
          <p:cNvSpPr/>
          <p:nvPr/>
        </p:nvSpPr>
        <p:spPr>
          <a:xfrm>
            <a:off x="1600200" y="4133850"/>
            <a:ext cx="762000" cy="0"/>
          </a:xfrm>
          <a:prstGeom prst="line">
            <a:avLst/>
          </a:prstGeom>
          <a:ln w="28575" cap="flat" cmpd="sng">
            <a:solidFill>
              <a:srgbClr val="FF0000"/>
            </a:solidFill>
            <a:prstDash val="solid"/>
            <a:headEnd type="none" w="med" len="med"/>
            <a:tailEnd type="none" w="med" len="med"/>
          </a:ln>
        </p:spPr>
      </p:sp>
      <p:sp>
        <p:nvSpPr>
          <p:cNvPr id="12302" name="Text Box 19"/>
          <p:cNvSpPr txBox="1"/>
          <p:nvPr/>
        </p:nvSpPr>
        <p:spPr>
          <a:xfrm>
            <a:off x="122238" y="4640263"/>
            <a:ext cx="5156200" cy="1076325"/>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Câu 5</a:t>
            </a:r>
            <a:r>
              <a:rPr lang="en-US" altLang="en-US" sz="3200" dirty="0">
                <a:latin typeface="Times New Roman" panose="02020603050405020304" pitchFamily="18" charset="0"/>
                <a:cs typeface="Arial" panose="020B0604020202020204" pitchFamily="34" charset="0"/>
              </a:rPr>
              <a:t>: Em liền nhặt một c</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nh xoan, xua đ</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 ngỗng ra xa.</a:t>
            </a:r>
            <a:endParaRPr lang="en-US" altLang="en-US" sz="3200" dirty="0">
              <a:latin typeface="Times New Roman" panose="02020603050405020304" pitchFamily="18" charset="0"/>
              <a:ea typeface="Arial" panose="020B0604020202020204" pitchFamily="34" charset="0"/>
            </a:endParaRPr>
          </a:p>
        </p:txBody>
      </p:sp>
      <p:sp>
        <p:nvSpPr>
          <p:cNvPr id="264212" name="Line 20"/>
          <p:cNvSpPr/>
          <p:nvPr/>
        </p:nvSpPr>
        <p:spPr>
          <a:xfrm flipV="1">
            <a:off x="1387475" y="5181600"/>
            <a:ext cx="669925" cy="0"/>
          </a:xfrm>
          <a:prstGeom prst="line">
            <a:avLst/>
          </a:prstGeom>
          <a:ln w="28575" cap="flat" cmpd="sng">
            <a:solidFill>
              <a:srgbClr val="FF0000"/>
            </a:solidFill>
            <a:prstDash val="solid"/>
            <a:headEnd type="none" w="med" len="med"/>
            <a:tailEnd type="none" w="med" len="med"/>
          </a:ln>
        </p:spPr>
      </p:sp>
      <p:sp>
        <p:nvSpPr>
          <p:cNvPr id="12304" name="Text Box 21"/>
          <p:cNvSpPr txBox="1"/>
          <p:nvPr/>
        </p:nvSpPr>
        <p:spPr>
          <a:xfrm>
            <a:off x="74613" y="5738813"/>
            <a:ext cx="5562600" cy="1076325"/>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Câu 6</a:t>
            </a:r>
            <a:r>
              <a:rPr lang="en-US" altLang="en-US" sz="3200" dirty="0">
                <a:latin typeface="Times New Roman" panose="02020603050405020304" pitchFamily="18" charset="0"/>
                <a:cs typeface="Arial" panose="020B0604020202020204" pitchFamily="34" charset="0"/>
              </a:rPr>
              <a:t>: Đ</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 ngỗng kêu qu</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ng quạc, vươn cổ chạy miết.</a:t>
            </a:r>
            <a:endParaRPr lang="en-US" altLang="en-US" sz="3200" dirty="0">
              <a:latin typeface="Times New Roman" panose="02020603050405020304" pitchFamily="18" charset="0"/>
              <a:ea typeface="Arial" panose="020B0604020202020204" pitchFamily="34" charset="0"/>
            </a:endParaRPr>
          </a:p>
        </p:txBody>
      </p:sp>
      <p:sp>
        <p:nvSpPr>
          <p:cNvPr id="264214" name="Line 22"/>
          <p:cNvSpPr/>
          <p:nvPr/>
        </p:nvSpPr>
        <p:spPr>
          <a:xfrm flipV="1">
            <a:off x="1387475" y="6276975"/>
            <a:ext cx="1644650" cy="0"/>
          </a:xfrm>
          <a:prstGeom prst="line">
            <a:avLst/>
          </a:prstGeom>
          <a:ln w="28575" cap="flat" cmpd="sng">
            <a:solidFill>
              <a:srgbClr val="FF0000"/>
            </a:solidFill>
            <a:prstDash val="solid"/>
            <a:headEnd type="none" w="med" len="med"/>
            <a:tailEnd type="none" w="med" len="med"/>
          </a:ln>
        </p:spPr>
      </p:sp>
      <p:sp>
        <p:nvSpPr>
          <p:cNvPr id="264215" name="Text Box 23"/>
          <p:cNvSpPr txBox="1"/>
          <p:nvPr/>
        </p:nvSpPr>
        <p:spPr>
          <a:xfrm>
            <a:off x="5194300" y="1174750"/>
            <a:ext cx="2501900" cy="584200"/>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chỉ con vật</a:t>
            </a:r>
            <a:endParaRPr lang="en-US" altLang="en-US" sz="3200" dirty="0">
              <a:solidFill>
                <a:srgbClr val="3333FF"/>
              </a:solidFill>
              <a:latin typeface="Times New Roman" panose="02020603050405020304" pitchFamily="18" charset="0"/>
              <a:ea typeface="Arial" panose="020B0604020202020204" pitchFamily="34" charset="0"/>
            </a:endParaRPr>
          </a:p>
        </p:txBody>
      </p:sp>
      <p:sp>
        <p:nvSpPr>
          <p:cNvPr id="264216" name="Text Box 24"/>
          <p:cNvSpPr txBox="1"/>
          <p:nvPr/>
        </p:nvSpPr>
        <p:spPr>
          <a:xfrm>
            <a:off x="5156200" y="2498725"/>
            <a:ext cx="1951038" cy="584200"/>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chỉ người</a:t>
            </a:r>
            <a:endParaRPr lang="en-US" altLang="en-US" sz="3200" dirty="0">
              <a:solidFill>
                <a:srgbClr val="3333FF"/>
              </a:solidFill>
              <a:latin typeface="Times New Roman" panose="02020603050405020304" pitchFamily="18" charset="0"/>
              <a:ea typeface="Arial" panose="020B0604020202020204" pitchFamily="34" charset="0"/>
            </a:endParaRPr>
          </a:p>
        </p:txBody>
      </p:sp>
      <p:sp>
        <p:nvSpPr>
          <p:cNvPr id="264217" name="Text Box 25"/>
          <p:cNvSpPr txBox="1"/>
          <p:nvPr/>
        </p:nvSpPr>
        <p:spPr>
          <a:xfrm>
            <a:off x="5156200" y="3549650"/>
            <a:ext cx="1920875" cy="584200"/>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chỉ người</a:t>
            </a:r>
            <a:endParaRPr lang="en-US" altLang="en-US" sz="3200" dirty="0">
              <a:solidFill>
                <a:srgbClr val="3333FF"/>
              </a:solidFill>
              <a:latin typeface="Times New Roman" panose="02020603050405020304" pitchFamily="18" charset="0"/>
              <a:ea typeface="Arial" panose="020B0604020202020204" pitchFamily="34" charset="0"/>
            </a:endParaRPr>
          </a:p>
        </p:txBody>
      </p:sp>
      <p:sp>
        <p:nvSpPr>
          <p:cNvPr id="264218" name="Text Box 26"/>
          <p:cNvSpPr txBox="1"/>
          <p:nvPr/>
        </p:nvSpPr>
        <p:spPr>
          <a:xfrm>
            <a:off x="5194300" y="4514850"/>
            <a:ext cx="1943100" cy="584200"/>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chỉ người</a:t>
            </a:r>
            <a:endParaRPr lang="en-US" altLang="en-US" sz="3200" dirty="0">
              <a:solidFill>
                <a:srgbClr val="3333FF"/>
              </a:solidFill>
              <a:latin typeface="Times New Roman" panose="02020603050405020304" pitchFamily="18" charset="0"/>
              <a:ea typeface="Arial" panose="020B0604020202020204" pitchFamily="34" charset="0"/>
            </a:endParaRPr>
          </a:p>
        </p:txBody>
      </p:sp>
      <p:sp>
        <p:nvSpPr>
          <p:cNvPr id="264219" name="Text Box 27"/>
          <p:cNvSpPr txBox="1"/>
          <p:nvPr/>
        </p:nvSpPr>
        <p:spPr>
          <a:xfrm>
            <a:off x="5278438" y="5738813"/>
            <a:ext cx="2646362" cy="584200"/>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chỉ con vật</a:t>
            </a:r>
            <a:endParaRPr lang="en-US" altLang="en-US" sz="3200" dirty="0">
              <a:solidFill>
                <a:srgbClr val="3333FF"/>
              </a:solidFill>
              <a:latin typeface="Times New Roman" panose="02020603050405020304" pitchFamily="18" charset="0"/>
              <a:ea typeface="Arial" panose="020B0604020202020204" pitchFamily="34" charset="0"/>
            </a:endParaRPr>
          </a:p>
        </p:txBody>
      </p:sp>
      <p:sp>
        <p:nvSpPr>
          <p:cNvPr id="22548" name="TextBox 1"/>
          <p:cNvSpPr txBox="1"/>
          <p:nvPr/>
        </p:nvSpPr>
        <p:spPr>
          <a:xfrm>
            <a:off x="173038" y="0"/>
            <a:ext cx="5105400" cy="584200"/>
          </a:xfrm>
          <a:prstGeom prst="rect">
            <a:avLst/>
          </a:prstGeom>
          <a:noFill/>
          <a:ln w="9525">
            <a:noFill/>
          </a:ln>
        </p:spPr>
        <p:txBody>
          <a:bodyPr>
            <a:spAutoFit/>
          </a:bodyPr>
          <a:p>
            <a:r>
              <a:rPr lang="en-US" altLang="en-US" sz="3200" b="1" dirty="0">
                <a:solidFill>
                  <a:srgbClr val="0000CC"/>
                </a:solidFill>
                <a:latin typeface="Times New Roman" panose="02020603050405020304" pitchFamily="18" charset="0"/>
                <a:cs typeface="Times New Roman" panose="02020603050405020304" pitchFamily="18" charset="0"/>
              </a:rPr>
              <a:t>3. Nêu ý nghĩa của chủ ngữ. </a:t>
            </a:r>
            <a:endParaRPr lang="en-US" altLang="en-US" sz="3200" b="1" dirty="0">
              <a:solidFill>
                <a:srgbClr val="0000CC"/>
              </a:solidFill>
              <a:latin typeface="Times New Roman" panose="02020603050405020304" pitchFamily="18" charset="0"/>
              <a:ea typeface="Times New Roman" panose="02020603050405020304" pitchFamily="18" charset="0"/>
            </a:endParaRPr>
          </a:p>
        </p:txBody>
      </p:sp>
      <p:grpSp>
        <p:nvGrpSpPr>
          <p:cNvPr id="22549" name="Group 3"/>
          <p:cNvGrpSpPr/>
          <p:nvPr/>
        </p:nvGrpSpPr>
        <p:grpSpPr>
          <a:xfrm>
            <a:off x="304800" y="152400"/>
            <a:ext cx="8305800" cy="6662738"/>
            <a:chOff x="304800" y="152400"/>
            <a:chExt cx="8305694" cy="6662738"/>
          </a:xfrm>
        </p:grpSpPr>
        <p:sp>
          <p:nvSpPr>
            <p:cNvPr id="22551" name="Line 10"/>
            <p:cNvSpPr/>
            <p:nvPr/>
          </p:nvSpPr>
          <p:spPr>
            <a:xfrm>
              <a:off x="5181600" y="152400"/>
              <a:ext cx="12700" cy="6662738"/>
            </a:xfrm>
            <a:prstGeom prst="line">
              <a:avLst/>
            </a:prstGeom>
            <a:ln w="9525" cap="flat" cmpd="sng">
              <a:solidFill>
                <a:schemeClr val="tx1"/>
              </a:solidFill>
              <a:prstDash val="solid"/>
              <a:headEnd type="none" w="med" len="med"/>
              <a:tailEnd type="none" w="med" len="med"/>
            </a:ln>
          </p:spPr>
        </p:sp>
        <p:cxnSp>
          <p:nvCxnSpPr>
            <p:cNvPr id="22552" name="Straight Connector 2"/>
            <p:cNvCxnSpPr/>
            <p:nvPr/>
          </p:nvCxnSpPr>
          <p:spPr>
            <a:xfrm>
              <a:off x="304800" y="974070"/>
              <a:ext cx="8305694" cy="0"/>
            </a:xfrm>
            <a:prstGeom prst="line">
              <a:avLst/>
            </a:prstGeom>
            <a:ln w="9525" cap="flat" cmpd="sng">
              <a:solidFill>
                <a:schemeClr val="tx1"/>
              </a:solidFill>
              <a:prstDash val="solid"/>
              <a:headEnd type="none" w="med" len="med"/>
              <a:tailEnd type="none" w="med" len="med"/>
            </a:ln>
          </p:spPr>
        </p:cxnSp>
      </p:grpSp>
      <p:cxnSp>
        <p:nvCxnSpPr>
          <p:cNvPr id="24" name="Straight Connector 23"/>
          <p:cNvCxnSpPr/>
          <p:nvPr/>
        </p:nvCxnSpPr>
        <p:spPr>
          <a:xfrm flipV="1">
            <a:off x="609600" y="488950"/>
            <a:ext cx="4267200" cy="0"/>
          </a:xfrm>
          <a:prstGeom prst="line">
            <a:avLst/>
          </a:prstGeom>
          <a:ln w="28575" cap="flat" cmpd="sng">
            <a:solidFill>
              <a:srgbClr val="FF0000"/>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barn(inVertical)">
                                      <p:cBhvr>
                                        <p:cTn id="12" dur="500"/>
                                        <p:tgtEl>
                                          <p:spTgt spid="122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barn(inVertical)">
                                      <p:cBhvr>
                                        <p:cTn id="15" dur="500"/>
                                        <p:tgtEl>
                                          <p:spTgt spid="1229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barn(inVertical)">
                                      <p:cBhvr>
                                        <p:cTn id="18" dur="500"/>
                                        <p:tgtEl>
                                          <p:spTgt spid="1229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298"/>
                                        </p:tgtEl>
                                        <p:attrNameLst>
                                          <p:attrName>style.visibility</p:attrName>
                                        </p:attrNameLst>
                                      </p:cBhvr>
                                      <p:to>
                                        <p:strVal val="visible"/>
                                      </p:to>
                                    </p:set>
                                    <p:animEffect transition="in" filter="barn(inVertical)">
                                      <p:cBhvr>
                                        <p:cTn id="21" dur="500"/>
                                        <p:tgtEl>
                                          <p:spTgt spid="1229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300"/>
                                        </p:tgtEl>
                                        <p:attrNameLst>
                                          <p:attrName>style.visibility</p:attrName>
                                        </p:attrNameLst>
                                      </p:cBhvr>
                                      <p:to>
                                        <p:strVal val="visible"/>
                                      </p:to>
                                    </p:set>
                                    <p:animEffect transition="in" filter="barn(inVertical)">
                                      <p:cBhvr>
                                        <p:cTn id="24" dur="500"/>
                                        <p:tgtEl>
                                          <p:spTgt spid="1230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302"/>
                                        </p:tgtEl>
                                        <p:attrNameLst>
                                          <p:attrName>style.visibility</p:attrName>
                                        </p:attrNameLst>
                                      </p:cBhvr>
                                      <p:to>
                                        <p:strVal val="visible"/>
                                      </p:to>
                                    </p:set>
                                    <p:animEffect transition="in" filter="barn(inVertical)">
                                      <p:cBhvr>
                                        <p:cTn id="27" dur="500"/>
                                        <p:tgtEl>
                                          <p:spTgt spid="1230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304"/>
                                        </p:tgtEl>
                                        <p:attrNameLst>
                                          <p:attrName>style.visibility</p:attrName>
                                        </p:attrNameLst>
                                      </p:cBhvr>
                                      <p:to>
                                        <p:strVal val="visible"/>
                                      </p:to>
                                    </p:set>
                                    <p:animEffect transition="in" filter="barn(inVertical)">
                                      <p:cBhvr>
                                        <p:cTn id="30" dur="500"/>
                                        <p:tgtEl>
                                          <p:spTgt spid="1230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64206"/>
                                        </p:tgtEl>
                                        <p:attrNameLst>
                                          <p:attrName>style.visibility</p:attrName>
                                        </p:attrNameLst>
                                      </p:cBhvr>
                                      <p:to>
                                        <p:strVal val="visible"/>
                                      </p:to>
                                    </p:set>
                                    <p:animEffect transition="in" filter="blinds(horizontal)">
                                      <p:cBhvr>
                                        <p:cTn id="35" dur="500"/>
                                        <p:tgtEl>
                                          <p:spTgt spid="26420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64215"/>
                                        </p:tgtEl>
                                        <p:attrNameLst>
                                          <p:attrName>style.visibility</p:attrName>
                                        </p:attrNameLst>
                                      </p:cBhvr>
                                      <p:to>
                                        <p:strVal val="visible"/>
                                      </p:to>
                                    </p:set>
                                    <p:animEffect transition="in" filter="blinds(horizontal)">
                                      <p:cBhvr>
                                        <p:cTn id="40" dur="500"/>
                                        <p:tgtEl>
                                          <p:spTgt spid="2642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4208"/>
                                        </p:tgtEl>
                                        <p:attrNameLst>
                                          <p:attrName>style.visibility</p:attrName>
                                        </p:attrNameLst>
                                      </p:cBhvr>
                                      <p:to>
                                        <p:strVal val="visible"/>
                                      </p:to>
                                    </p:set>
                                    <p:animEffect transition="in" filter="blinds(horizontal)">
                                      <p:cBhvr>
                                        <p:cTn id="45" dur="500"/>
                                        <p:tgtEl>
                                          <p:spTgt spid="26420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64216"/>
                                        </p:tgtEl>
                                        <p:attrNameLst>
                                          <p:attrName>style.visibility</p:attrName>
                                        </p:attrNameLst>
                                      </p:cBhvr>
                                      <p:to>
                                        <p:strVal val="visible"/>
                                      </p:to>
                                    </p:set>
                                    <p:animEffect transition="in" filter="blinds(horizontal)">
                                      <p:cBhvr>
                                        <p:cTn id="50" dur="500"/>
                                        <p:tgtEl>
                                          <p:spTgt spid="2642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64210"/>
                                        </p:tgtEl>
                                        <p:attrNameLst>
                                          <p:attrName>style.visibility</p:attrName>
                                        </p:attrNameLst>
                                      </p:cBhvr>
                                      <p:to>
                                        <p:strVal val="visible"/>
                                      </p:to>
                                    </p:set>
                                    <p:animEffect transition="in" filter="blinds(horizontal)">
                                      <p:cBhvr>
                                        <p:cTn id="55" dur="500"/>
                                        <p:tgtEl>
                                          <p:spTgt spid="26421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64217"/>
                                        </p:tgtEl>
                                        <p:attrNameLst>
                                          <p:attrName>style.visibility</p:attrName>
                                        </p:attrNameLst>
                                      </p:cBhvr>
                                      <p:to>
                                        <p:strVal val="visible"/>
                                      </p:to>
                                    </p:set>
                                    <p:animEffect transition="in" filter="blinds(horizontal)">
                                      <p:cBhvr>
                                        <p:cTn id="60" dur="500"/>
                                        <p:tgtEl>
                                          <p:spTgt spid="264217"/>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264212"/>
                                        </p:tgtEl>
                                        <p:attrNameLst>
                                          <p:attrName>style.visibility</p:attrName>
                                        </p:attrNameLst>
                                      </p:cBhvr>
                                      <p:to>
                                        <p:strVal val="visible"/>
                                      </p:to>
                                    </p:set>
                                    <p:animEffect transition="in" filter="box(in)">
                                      <p:cBhvr>
                                        <p:cTn id="65" dur="500"/>
                                        <p:tgtEl>
                                          <p:spTgt spid="264212"/>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64218"/>
                                        </p:tgtEl>
                                        <p:attrNameLst>
                                          <p:attrName>style.visibility</p:attrName>
                                        </p:attrNameLst>
                                      </p:cBhvr>
                                      <p:to>
                                        <p:strVal val="visible"/>
                                      </p:to>
                                    </p:set>
                                    <p:animEffect transition="in" filter="box(in)">
                                      <p:cBhvr>
                                        <p:cTn id="70" dur="500"/>
                                        <p:tgtEl>
                                          <p:spTgt spid="26421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264214"/>
                                        </p:tgtEl>
                                        <p:attrNameLst>
                                          <p:attrName>style.visibility</p:attrName>
                                        </p:attrNameLst>
                                      </p:cBhvr>
                                      <p:to>
                                        <p:strVal val="visible"/>
                                      </p:to>
                                    </p:set>
                                    <p:animEffect transition="in" filter="blinds(horizontal)">
                                      <p:cBhvr>
                                        <p:cTn id="75" dur="500"/>
                                        <p:tgtEl>
                                          <p:spTgt spid="26421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64219"/>
                                        </p:tgtEl>
                                        <p:attrNameLst>
                                          <p:attrName>style.visibility</p:attrName>
                                        </p:attrNameLst>
                                      </p:cBhvr>
                                      <p:to>
                                        <p:strVal val="visible"/>
                                      </p:to>
                                    </p:set>
                                    <p:animEffect transition="in" filter="blinds(horizontal)">
                                      <p:cBhvr>
                                        <p:cTn id="80" dur="500"/>
                                        <p:tgtEl>
                                          <p:spTgt spid="26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4" grpId="0"/>
      <p:bldP spid="12295" grpId="0"/>
      <p:bldP spid="12298" grpId="0"/>
      <p:bldP spid="12300" grpId="0"/>
      <p:bldP spid="12302" grpId="0"/>
      <p:bldP spid="12304" grpId="0"/>
      <p:bldP spid="264215" grpId="0"/>
      <p:bldP spid="264216" grpId="0"/>
      <p:bldP spid="264217" grpId="0"/>
      <p:bldP spid="264218" grpId="0"/>
      <p:bldP spid="2642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4" descr="dolphins"/>
          <p:cNvPicPr>
            <a:picLocks noChangeAspect="1"/>
          </p:cNvPicPr>
          <p:nvPr/>
        </p:nvPicPr>
        <p:blipFill>
          <a:blip r:embed="rId1"/>
          <a:stretch>
            <a:fillRect/>
          </a:stretch>
        </p:blipFill>
        <p:spPr>
          <a:xfrm>
            <a:off x="7239000" y="6172200"/>
            <a:ext cx="1905000" cy="685800"/>
          </a:xfrm>
          <a:prstGeom prst="rect">
            <a:avLst/>
          </a:prstGeom>
          <a:noFill/>
          <a:ln w="9525">
            <a:noFill/>
          </a:ln>
        </p:spPr>
      </p:pic>
      <p:pic>
        <p:nvPicPr>
          <p:cNvPr id="23555" name="Picture 5" descr="buch005"/>
          <p:cNvPicPr>
            <a:picLocks noChangeAspect="1"/>
          </p:cNvPicPr>
          <p:nvPr/>
        </p:nvPicPr>
        <p:blipFill>
          <a:blip r:embed="rId2"/>
          <a:stretch>
            <a:fillRect/>
          </a:stretch>
        </p:blipFill>
        <p:spPr>
          <a:xfrm>
            <a:off x="6477000" y="-227012"/>
            <a:ext cx="1524000" cy="1392237"/>
          </a:xfrm>
          <a:prstGeom prst="rect">
            <a:avLst/>
          </a:prstGeom>
          <a:noFill/>
          <a:ln w="9525">
            <a:noFill/>
          </a:ln>
        </p:spPr>
      </p:pic>
      <p:sp>
        <p:nvSpPr>
          <p:cNvPr id="3" name="TextBox 2"/>
          <p:cNvSpPr txBox="1"/>
          <p:nvPr/>
        </p:nvSpPr>
        <p:spPr>
          <a:xfrm>
            <a:off x="990600" y="1270000"/>
            <a:ext cx="8382000" cy="1816100"/>
          </a:xfrm>
          <a:prstGeom prst="rect">
            <a:avLst/>
          </a:prstGeom>
          <a:noFill/>
        </p:spPr>
        <p:txBody>
          <a:bodyPr>
            <a:spAutoFit/>
          </a:bodyPr>
          <a:lstStyle/>
          <a:p>
            <a:pPr marL="342900" marR="0" indent="-342900" defTabSz="914400">
              <a:buClrTx/>
              <a:buSzTx/>
              <a:buFontTx/>
              <a:buNone/>
              <a:defRPr/>
            </a:pPr>
            <a:r>
              <a:rPr kumimoji="0" lang="en-US" altLang="en-US" sz="2800" b="1" kern="1200" cap="none" spc="0" normalizeH="0" baseline="0" noProof="0">
                <a:latin typeface="Times New Roman" panose="02020603050405020304" pitchFamily="18" charset="0"/>
                <a:ea typeface="+mn-ea"/>
                <a:cs typeface="Times New Roman" panose="02020603050405020304" pitchFamily="18" charset="0"/>
              </a:rPr>
              <a:t> Trong câu kể Ai làm gì? chủ ngữ chỉ sự vật </a:t>
            </a:r>
            <a:endParaRPr kumimoji="0" lang="en-US" altLang="en-US" sz="2800" b="1" kern="1200" cap="none" spc="0" normalizeH="0" baseline="0" noProof="0">
              <a:latin typeface="Times New Roman" panose="02020603050405020304" pitchFamily="18" charset="0"/>
              <a:ea typeface="+mn-ea"/>
              <a:cs typeface="Times New Roman" panose="02020603050405020304" pitchFamily="18" charset="0"/>
            </a:endParaRPr>
          </a:p>
          <a:p>
            <a:pPr marL="342900" marR="0" indent="-342900" defTabSz="914400">
              <a:buClrTx/>
              <a:buSzTx/>
              <a:buFontTx/>
              <a:buNone/>
              <a:defRPr/>
            </a:pPr>
            <a:r>
              <a:rPr kumimoji="0" lang="en-US" altLang="en-US" sz="2800" b="1" kern="1200" cap="none" spc="0" normalizeH="0" baseline="0" noProof="0">
                <a:latin typeface="Times New Roman" panose="02020603050405020304" pitchFamily="18" charset="0"/>
                <a:ea typeface="+mn-ea"/>
                <a:cs typeface="Times New Roman" panose="02020603050405020304" pitchFamily="18" charset="0"/>
              </a:rPr>
              <a:t>(người, con vật,  hay đồ vật, cây cối được nhân hóa) </a:t>
            </a:r>
            <a:endParaRPr kumimoji="0" lang="en-US" altLang="en-US" sz="2800" b="1" kern="1200" cap="none" spc="0" normalizeH="0" baseline="0" noProof="0">
              <a:latin typeface="Times New Roman" panose="02020603050405020304" pitchFamily="18" charset="0"/>
              <a:ea typeface="+mn-ea"/>
              <a:cs typeface="Times New Roman" panose="02020603050405020304" pitchFamily="18" charset="0"/>
            </a:endParaRPr>
          </a:p>
          <a:p>
            <a:pPr marL="342900" marR="0" indent="-342900" defTabSz="914400">
              <a:buClrTx/>
              <a:buSzTx/>
              <a:buFontTx/>
              <a:buNone/>
              <a:defRPr/>
            </a:pPr>
            <a:r>
              <a:rPr kumimoji="0" lang="en-US" altLang="en-US" sz="2800" b="1" kern="1200" cap="none" spc="0" normalizeH="0" baseline="0" noProof="0">
                <a:latin typeface="Times New Roman" panose="02020603050405020304" pitchFamily="18" charset="0"/>
                <a:ea typeface="+mn-ea"/>
                <a:cs typeface="Times New Roman" panose="02020603050405020304" pitchFamily="18" charset="0"/>
              </a:rPr>
              <a:t>có hoạt động được  nói đến ở vị ngữ.</a:t>
            </a:r>
            <a:endParaRPr kumimoji="0" lang="en-US" altLang="en-US" sz="2800" b="1" kern="1200" cap="none" spc="0" normalizeH="0" baseline="0" noProof="0">
              <a:latin typeface="Times New Roman" panose="02020603050405020304" pitchFamily="18" charset="0"/>
              <a:ea typeface="+mn-ea"/>
              <a:cs typeface="Times New Roman" panose="02020603050405020304" pitchFamily="18" charset="0"/>
            </a:endParaRPr>
          </a:p>
          <a:p>
            <a:pPr marR="0" defTabSz="914400">
              <a:buClrTx/>
              <a:buSzTx/>
              <a:buFontTx/>
              <a:buNone/>
              <a:defRPr/>
            </a:pPr>
            <a:endParaRPr kumimoji="0" lang="en-US" sz="2800" kern="1200" cap="none" spc="0" normalizeH="0" baseline="0" noProof="0">
              <a:latin typeface="Arial" panose="020B0604020202020204" pitchFamily="34" charset="0"/>
              <a:ea typeface="+mn-ea"/>
              <a:cs typeface="+mn-cs"/>
            </a:endParaRPr>
          </a:p>
        </p:txBody>
      </p:sp>
      <p:sp>
        <p:nvSpPr>
          <p:cNvPr id="23557" name="TextBox 3"/>
          <p:cNvSpPr txBox="1"/>
          <p:nvPr/>
        </p:nvSpPr>
        <p:spPr>
          <a:xfrm>
            <a:off x="685800" y="685800"/>
            <a:ext cx="5035550" cy="584200"/>
          </a:xfrm>
          <a:prstGeom prst="rect">
            <a:avLst/>
          </a:prstGeom>
          <a:noFill/>
          <a:ln w="9525">
            <a:noFill/>
          </a:ln>
        </p:spPr>
        <p:txBody>
          <a:bodyPr wrap="none">
            <a:spAutoFit/>
          </a:bodyPr>
          <a:p>
            <a:r>
              <a:rPr lang="en-US" altLang="en-US" sz="3200" b="1" dirty="0">
                <a:solidFill>
                  <a:srgbClr val="0070C0"/>
                </a:solidFill>
                <a:latin typeface="Times New Roman" panose="02020603050405020304" pitchFamily="18" charset="0"/>
                <a:cs typeface="Times New Roman" panose="02020603050405020304" pitchFamily="18" charset="0"/>
              </a:rPr>
              <a:t>3. Nêu ý nghĩa của chủ ngữ.</a:t>
            </a:r>
            <a:endParaRPr lang="en-US" altLang="en-US" sz="3200" b="1" dirty="0">
              <a:solidFill>
                <a:srgbClr val="0070C0"/>
              </a:solidFill>
              <a:latin typeface="Times New Roman" panose="02020603050405020304" pitchFamily="18" charset="0"/>
              <a:ea typeface="Times New Roman" panose="02020603050405020304" pitchFamily="18" charset="0"/>
            </a:endParaRPr>
          </a:p>
        </p:txBody>
      </p:sp>
      <p:sp>
        <p:nvSpPr>
          <p:cNvPr id="23558" name="Right Arrow 4"/>
          <p:cNvSpPr/>
          <p:nvPr/>
        </p:nvSpPr>
        <p:spPr>
          <a:xfrm>
            <a:off x="228600" y="1298575"/>
            <a:ext cx="838200" cy="485775"/>
          </a:xfrm>
          <a:prstGeom prst="rightArrow">
            <a:avLst>
              <a:gd name="adj1" fmla="val 50000"/>
              <a:gd name="adj2" fmla="val 49887"/>
            </a:avLst>
          </a:prstGeom>
          <a:solidFill>
            <a:srgbClr val="002060"/>
          </a:solidFill>
          <a:ln w="9525" cap="flat" cmpd="sng">
            <a:solidFill>
              <a:schemeClr val="tx1"/>
            </a:solidFill>
            <a:prstDash val="solid"/>
            <a:round/>
            <a:headEnd type="none" w="med" len="med"/>
            <a:tailEnd type="none" w="med" len="med"/>
          </a:ln>
        </p:spPr>
        <p:txBody>
          <a:bodyPr wrap="none" anchor="ctr" anchorCtr="0"/>
          <a:p>
            <a:endParaRPr lang="en-US" altLang="en-US" dirty="0">
              <a:latin typeface="Arial" panose="020B0604020202020204" pitchFamily="34" charset="0"/>
              <a:ea typeface="Arial" panose="020B0604020202020204" pitchFamily="34" charset="0"/>
            </a:endParaRPr>
          </a:p>
        </p:txBody>
      </p:sp>
    </p:spTree>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457200" y="292100"/>
            <a:ext cx="8229600" cy="481013"/>
          </a:xfrm>
          <a:ln/>
        </p:spPr>
        <p:txBody>
          <a:bodyPr vert="horz" wrap="square" lIns="91440" tIns="45720" rIns="91440" bIns="45720" anchor="ctr" anchorCtr="0"/>
          <a:p>
            <a:pPr eaLnBrk="1" hangingPunct="1"/>
            <a:r>
              <a:rPr lang="en-US" altLang="en-US" sz="3200" dirty="0">
                <a:latin typeface="VNI-Times" pitchFamily="2" charset="0"/>
              </a:rPr>
              <a:t>  </a:t>
            </a:r>
            <a:endParaRPr lang="en-US" altLang="en-US" sz="3200" b="1" dirty="0">
              <a:latin typeface="VNI-Times" pitchFamily="2" charset="0"/>
            </a:endParaRPr>
          </a:p>
        </p:txBody>
      </p:sp>
      <p:sp>
        <p:nvSpPr>
          <p:cNvPr id="13315" name="Rectangle 3"/>
          <p:cNvSpPr>
            <a:spLocks noGrp="1" noChangeArrowheads="1"/>
          </p:cNvSpPr>
          <p:nvPr>
            <p:ph idx="1"/>
          </p:nvPr>
        </p:nvSpPr>
        <p:spPr>
          <a:xfrm>
            <a:off x="161925" y="228600"/>
            <a:ext cx="8839200" cy="4495800"/>
          </a:xfrm>
        </p:spPr>
        <p:txBody>
          <a:bodyPr vert="horz" wrap="square" lIns="91440" tIns="45720" rIns="91440" bIns="45720" numCol="1" anchor="t" anchorCtr="0" compatLnSpc="1"/>
          <a:p>
            <a:pPr eaLnBrk="1" hangingPunct="1">
              <a:buNone/>
            </a:pPr>
            <a:r>
              <a:rPr lang="en-US" altLang="en-US" sz="3600" b="1" dirty="0">
                <a:solidFill>
                  <a:srgbClr val="953735"/>
                </a:solidFill>
                <a:latin typeface="Times New Roman" panose="02020603050405020304" pitchFamily="18" charset="0"/>
                <a:cs typeface="Times New Roman" panose="02020603050405020304" pitchFamily="18" charset="0"/>
              </a:rPr>
              <a:t>4. Cho biết chủ ngữ của các câu trên do</a:t>
            </a:r>
            <a:endParaRPr lang="en-US" altLang="en-US" sz="3600" b="1" dirty="0">
              <a:solidFill>
                <a:srgbClr val="953735"/>
              </a:solidFill>
              <a:latin typeface="Times New Roman" panose="02020603050405020304" pitchFamily="18" charset="0"/>
              <a:cs typeface="Times New Roman" panose="02020603050405020304" pitchFamily="18" charset="0"/>
            </a:endParaRPr>
          </a:p>
          <a:p>
            <a:pPr eaLnBrk="1" hangingPunct="1">
              <a:buNone/>
            </a:pPr>
            <a:r>
              <a:rPr lang="en-US" altLang="en-US" sz="3600" b="1" dirty="0">
                <a:solidFill>
                  <a:srgbClr val="953735"/>
                </a:solidFill>
                <a:latin typeface="Times New Roman" panose="02020603050405020304" pitchFamily="18" charset="0"/>
                <a:cs typeface="Times New Roman" panose="02020603050405020304" pitchFamily="18" charset="0"/>
              </a:rPr>
              <a:t> loại từ ngữ n</a:t>
            </a:r>
            <a:r>
              <a:rPr lang="en-US" altLang="en-US" sz="3600" b="1" dirty="0">
                <a:solidFill>
                  <a:srgbClr val="953735"/>
                </a:solidFill>
                <a:latin typeface="Times New Roman" panose="02020603050405020304" pitchFamily="18" charset="0"/>
                <a:ea typeface="Times New Roman" panose="02020603050405020304" pitchFamily="18" charset="0"/>
              </a:rPr>
              <a:t>à</a:t>
            </a:r>
            <a:r>
              <a:rPr lang="en-US" altLang="en-US" sz="3600" b="1" dirty="0">
                <a:solidFill>
                  <a:srgbClr val="953735"/>
                </a:solidFill>
                <a:latin typeface="Times New Roman" panose="02020603050405020304" pitchFamily="18" charset="0"/>
                <a:cs typeface="Times New Roman" panose="02020603050405020304" pitchFamily="18" charset="0"/>
              </a:rPr>
              <a:t>o tạo th</a:t>
            </a:r>
            <a:r>
              <a:rPr lang="en-US" altLang="en-US" sz="3600" b="1" dirty="0">
                <a:solidFill>
                  <a:srgbClr val="953735"/>
                </a:solidFill>
                <a:latin typeface="Times New Roman" panose="02020603050405020304" pitchFamily="18" charset="0"/>
                <a:ea typeface="Times New Roman" panose="02020603050405020304" pitchFamily="18" charset="0"/>
              </a:rPr>
              <a:t>à</a:t>
            </a:r>
            <a:r>
              <a:rPr lang="en-US" altLang="en-US" sz="3600" b="1" dirty="0">
                <a:solidFill>
                  <a:srgbClr val="953735"/>
                </a:solidFill>
                <a:latin typeface="Times New Roman" panose="02020603050405020304" pitchFamily="18" charset="0"/>
                <a:cs typeface="Times New Roman" panose="02020603050405020304" pitchFamily="18" charset="0"/>
              </a:rPr>
              <a:t>nh. Chọn ý đúng:</a:t>
            </a:r>
            <a:r>
              <a:rPr lang="en-US" altLang="en-US" sz="3600" dirty="0">
                <a:solidFill>
                  <a:srgbClr val="953735"/>
                </a:solidFill>
                <a:latin typeface="Times New Roman" panose="02020603050405020304" pitchFamily="18" charset="0"/>
                <a:cs typeface="Times New Roman" panose="02020603050405020304" pitchFamily="18" charset="0"/>
              </a:rPr>
              <a:t>	</a:t>
            </a:r>
            <a:endParaRPr lang="en-US" altLang="en-US" sz="3600" dirty="0">
              <a:solidFill>
                <a:srgbClr val="953735"/>
              </a:solidFill>
              <a:latin typeface="Times New Roman" panose="02020603050405020304" pitchFamily="18" charset="0"/>
              <a:cs typeface="Times New Roman" panose="02020603050405020304" pitchFamily="18" charset="0"/>
            </a:endParaRPr>
          </a:p>
          <a:p>
            <a:pPr marL="514350" lvl="1" indent="0" eaLnBrk="1" hangingPunct="1">
              <a:buNone/>
            </a:pPr>
            <a:r>
              <a:rPr lang="en-US" altLang="en-US" sz="3200" dirty="0">
                <a:solidFill>
                  <a:srgbClr val="000099"/>
                </a:solidFill>
                <a:latin typeface="Times New Roman" panose="02020603050405020304" pitchFamily="18" charset="0"/>
                <a:cs typeface="Times New Roman" panose="02020603050405020304" pitchFamily="18" charset="0"/>
              </a:rPr>
              <a:t>a) Do danh từ v</a:t>
            </a:r>
            <a:r>
              <a:rPr lang="en-US" altLang="en-US" sz="3200" dirty="0">
                <a:solidFill>
                  <a:srgbClr val="000099"/>
                </a:solidFill>
                <a:latin typeface="Times New Roman" panose="02020603050405020304" pitchFamily="18" charset="0"/>
                <a:ea typeface="Times New Roman" panose="02020603050405020304" pitchFamily="18" charset="0"/>
              </a:rPr>
              <a:t>à</a:t>
            </a:r>
            <a:r>
              <a:rPr lang="en-US" altLang="en-US" sz="3200" dirty="0">
                <a:solidFill>
                  <a:srgbClr val="000099"/>
                </a:solidFill>
                <a:latin typeface="Times New Roman" panose="02020603050405020304" pitchFamily="18" charset="0"/>
                <a:cs typeface="Times New Roman" panose="02020603050405020304" pitchFamily="18" charset="0"/>
              </a:rPr>
              <a:t> các từ kèm theo nó (cụm danh từ) tạo th</a:t>
            </a:r>
            <a:r>
              <a:rPr lang="en-US" altLang="en-US" sz="3200" dirty="0">
                <a:solidFill>
                  <a:srgbClr val="000099"/>
                </a:solidFill>
                <a:latin typeface="Times New Roman" panose="02020603050405020304" pitchFamily="18" charset="0"/>
                <a:ea typeface="Times New Roman" panose="02020603050405020304" pitchFamily="18" charset="0"/>
              </a:rPr>
              <a:t>à</a:t>
            </a:r>
            <a:r>
              <a:rPr lang="en-US" altLang="en-US" sz="3200" dirty="0">
                <a:solidFill>
                  <a:srgbClr val="000099"/>
                </a:solidFill>
                <a:latin typeface="Times New Roman" panose="02020603050405020304" pitchFamily="18" charset="0"/>
                <a:cs typeface="Times New Roman" panose="02020603050405020304" pitchFamily="18" charset="0"/>
              </a:rPr>
              <a:t>nh;</a:t>
            </a:r>
            <a:endParaRPr lang="en-US" altLang="en-US" sz="3200" dirty="0">
              <a:solidFill>
                <a:srgbClr val="000099"/>
              </a:solidFill>
              <a:latin typeface="Times New Roman" panose="02020603050405020304" pitchFamily="18" charset="0"/>
              <a:cs typeface="Times New Roman" panose="02020603050405020304" pitchFamily="18" charset="0"/>
            </a:endParaRPr>
          </a:p>
          <a:p>
            <a:pPr marL="514350" lvl="1" indent="0" eaLnBrk="1" hangingPunct="1">
              <a:buNone/>
            </a:pPr>
            <a:r>
              <a:rPr lang="en-US" altLang="en-US" sz="3200" dirty="0">
                <a:solidFill>
                  <a:srgbClr val="000099"/>
                </a:solidFill>
                <a:latin typeface="Times New Roman" panose="02020603050405020304" pitchFamily="18" charset="0"/>
                <a:cs typeface="Times New Roman" panose="02020603050405020304" pitchFamily="18" charset="0"/>
              </a:rPr>
              <a:t>b) Do động từ v</a:t>
            </a:r>
            <a:r>
              <a:rPr lang="en-US" altLang="en-US" sz="3200" dirty="0">
                <a:solidFill>
                  <a:srgbClr val="000099"/>
                </a:solidFill>
                <a:latin typeface="Times New Roman" panose="02020603050405020304" pitchFamily="18" charset="0"/>
                <a:ea typeface="Times New Roman" panose="02020603050405020304" pitchFamily="18" charset="0"/>
              </a:rPr>
              <a:t>à</a:t>
            </a:r>
            <a:r>
              <a:rPr lang="en-US" altLang="en-US" sz="3200" dirty="0">
                <a:solidFill>
                  <a:srgbClr val="000099"/>
                </a:solidFill>
                <a:latin typeface="Times New Roman" panose="02020603050405020304" pitchFamily="18" charset="0"/>
                <a:cs typeface="Times New Roman" panose="02020603050405020304" pitchFamily="18" charset="0"/>
              </a:rPr>
              <a:t> các từ kèm theo nó (cụm động từ) tạo th</a:t>
            </a:r>
            <a:r>
              <a:rPr lang="en-US" altLang="en-US" sz="3200" dirty="0">
                <a:solidFill>
                  <a:srgbClr val="000099"/>
                </a:solidFill>
                <a:latin typeface="Times New Roman" panose="02020603050405020304" pitchFamily="18" charset="0"/>
                <a:ea typeface="Times New Roman" panose="02020603050405020304" pitchFamily="18" charset="0"/>
              </a:rPr>
              <a:t>à</a:t>
            </a:r>
            <a:r>
              <a:rPr lang="en-US" altLang="en-US" sz="3200" dirty="0">
                <a:solidFill>
                  <a:srgbClr val="000099"/>
                </a:solidFill>
                <a:latin typeface="Times New Roman" panose="02020603050405020304" pitchFamily="18" charset="0"/>
                <a:cs typeface="Times New Roman" panose="02020603050405020304" pitchFamily="18" charset="0"/>
              </a:rPr>
              <a:t>nh;</a:t>
            </a:r>
            <a:endParaRPr lang="en-US" altLang="en-US" sz="3200" dirty="0">
              <a:solidFill>
                <a:srgbClr val="000099"/>
              </a:solidFill>
              <a:latin typeface="Times New Roman" panose="02020603050405020304" pitchFamily="18" charset="0"/>
              <a:cs typeface="Times New Roman" panose="02020603050405020304" pitchFamily="18" charset="0"/>
            </a:endParaRPr>
          </a:p>
          <a:p>
            <a:pPr marL="514350" lvl="1" indent="0" eaLnBrk="1" hangingPunct="1">
              <a:buNone/>
            </a:pPr>
            <a:r>
              <a:rPr lang="en-US" altLang="en-US" sz="3200" dirty="0">
                <a:solidFill>
                  <a:srgbClr val="000099"/>
                </a:solidFill>
                <a:latin typeface="Times New Roman" panose="02020603050405020304" pitchFamily="18" charset="0"/>
                <a:cs typeface="Times New Roman" panose="02020603050405020304" pitchFamily="18" charset="0"/>
              </a:rPr>
              <a:t>c) Do tính từ v</a:t>
            </a:r>
            <a:r>
              <a:rPr lang="en-US" altLang="en-US" sz="3200" dirty="0">
                <a:solidFill>
                  <a:srgbClr val="000099"/>
                </a:solidFill>
                <a:latin typeface="Times New Roman" panose="02020603050405020304" pitchFamily="18" charset="0"/>
                <a:ea typeface="Times New Roman" panose="02020603050405020304" pitchFamily="18" charset="0"/>
              </a:rPr>
              <a:t>à</a:t>
            </a:r>
            <a:r>
              <a:rPr lang="en-US" altLang="en-US" sz="3200" dirty="0">
                <a:solidFill>
                  <a:srgbClr val="000099"/>
                </a:solidFill>
                <a:latin typeface="Times New Roman" panose="02020603050405020304" pitchFamily="18" charset="0"/>
                <a:cs typeface="Times New Roman" panose="02020603050405020304" pitchFamily="18" charset="0"/>
              </a:rPr>
              <a:t> các từ kèm theo nó (cụm tính từ) tạo th</a:t>
            </a:r>
            <a:r>
              <a:rPr lang="en-US" altLang="en-US" sz="3200" dirty="0">
                <a:solidFill>
                  <a:srgbClr val="000099"/>
                </a:solidFill>
                <a:latin typeface="Times New Roman" panose="02020603050405020304" pitchFamily="18" charset="0"/>
                <a:ea typeface="Times New Roman" panose="02020603050405020304" pitchFamily="18" charset="0"/>
              </a:rPr>
              <a:t>à</a:t>
            </a:r>
            <a:r>
              <a:rPr lang="en-US" altLang="en-US" sz="3200" dirty="0">
                <a:solidFill>
                  <a:srgbClr val="000099"/>
                </a:solidFill>
                <a:latin typeface="Times New Roman" panose="02020603050405020304" pitchFamily="18" charset="0"/>
                <a:cs typeface="Times New Roman" panose="02020603050405020304" pitchFamily="18" charset="0"/>
              </a:rPr>
              <a:t>nh.</a:t>
            </a:r>
            <a:endParaRPr lang="en-US" altLang="en-US" sz="3200" dirty="0">
              <a:solidFill>
                <a:srgbClr val="000099"/>
              </a:solidFill>
              <a:latin typeface="Times New Roman" panose="02020603050405020304" pitchFamily="18" charset="0"/>
              <a:cs typeface="Times New Roman" panose="02020603050405020304" pitchFamily="18" charset="0"/>
            </a:endParaRPr>
          </a:p>
          <a:p>
            <a:pPr marL="514350" lvl="1" indent="0" eaLnBrk="1" hangingPunct="1">
              <a:buNone/>
            </a:pPr>
            <a:endParaRPr lang="en-US" altLang="en-US" sz="3200" dirty="0">
              <a:solidFill>
                <a:srgbClr val="000099"/>
              </a:solidFill>
              <a:latin typeface="Times New Roman" panose="02020603050405020304" pitchFamily="18" charset="0"/>
              <a:ea typeface="Times New Roman" panose="02020603050405020304" pitchFamily="18" charset="0"/>
            </a:endParaRPr>
          </a:p>
        </p:txBody>
      </p:sp>
      <p:sp>
        <p:nvSpPr>
          <p:cNvPr id="24580" name="Left Arrow 1">
            <a:hlinkClick r:id="" action="ppaction://noaction"/>
          </p:cNvPr>
          <p:cNvSpPr/>
          <p:nvPr/>
        </p:nvSpPr>
        <p:spPr>
          <a:xfrm>
            <a:off x="7315200" y="5867400"/>
            <a:ext cx="990600" cy="685800"/>
          </a:xfrm>
          <a:prstGeom prst="left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wrap="none" anchor="ctr" anchorCtr="0"/>
          <a:p>
            <a:endParaRPr lang="en-US" altLang="en-US" dirty="0">
              <a:latin typeface="Arial" panose="020B0604020202020204" pitchFamily="34" charset="0"/>
              <a:ea typeface="Arial" panose="020B0604020202020204" pitchFamily="34" charset="0"/>
            </a:endParaRPr>
          </a:p>
        </p:txBody>
      </p:sp>
      <p:cxnSp>
        <p:nvCxnSpPr>
          <p:cNvPr id="3" name="Straight Connector 2"/>
          <p:cNvCxnSpPr/>
          <p:nvPr/>
        </p:nvCxnSpPr>
        <p:spPr>
          <a:xfrm>
            <a:off x="2438400" y="762000"/>
            <a:ext cx="1676400" cy="0"/>
          </a:xfrm>
          <a:prstGeom prst="line">
            <a:avLst/>
          </a:prstGeom>
          <a:ln w="28575" cap="flat" cmpd="sng">
            <a:solidFill>
              <a:srgbClr val="0000CC"/>
            </a:solidFill>
            <a:prstDash val="solid"/>
            <a:headEnd type="none" w="med" len="med"/>
            <a:tailEnd type="none" w="med" len="med"/>
          </a:ln>
        </p:spPr>
      </p:cxnSp>
      <p:cxnSp>
        <p:nvCxnSpPr>
          <p:cNvPr id="10" name="Straight Connector 9"/>
          <p:cNvCxnSpPr/>
          <p:nvPr/>
        </p:nvCxnSpPr>
        <p:spPr>
          <a:xfrm>
            <a:off x="381000" y="1447800"/>
            <a:ext cx="2895600" cy="0"/>
          </a:xfrm>
          <a:prstGeom prst="line">
            <a:avLst/>
          </a:prstGeom>
          <a:ln w="28575" cap="flat" cmpd="sng">
            <a:solidFill>
              <a:srgbClr val="0000CC"/>
            </a:solidFill>
            <a:prstDash val="solid"/>
            <a:headEnd type="none" w="med" len="med"/>
            <a:tailEnd type="none" w="med" len="med"/>
          </a:ln>
        </p:spPr>
      </p:cxn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charRg st="82" end="143"/>
                                            </p:txEl>
                                          </p:spTgt>
                                        </p:tgtEl>
                                        <p:attrNameLst>
                                          <p:attrName>style.visibility</p:attrName>
                                        </p:attrNameLst>
                                      </p:cBhvr>
                                      <p:to>
                                        <p:strVal val="visible"/>
                                      </p:to>
                                    </p:set>
                                    <p:animEffect transition="in" filter="box(in)">
                                      <p:cBhvr>
                                        <p:cTn id="7" dur="500"/>
                                        <p:tgtEl>
                                          <p:spTgt spid="13315">
                                            <p:txEl>
                                              <p:charRg st="82" end="143"/>
                                            </p:txEl>
                                          </p:spTgt>
                                        </p:tgtEl>
                                      </p:cBhvr>
                                    </p:animEffect>
                                  </p:childTnLst>
                                </p:cTn>
                              </p:par>
                              <p:par>
                                <p:cTn id="8" presetID="4" presetClass="entr" presetSubtype="16" fill="hold" nodeType="withEffect">
                                  <p:stCondLst>
                                    <p:cond delay="0"/>
                                  </p:stCondLst>
                                  <p:iterate type="lt">
                                    <p:tmAbs val="0"/>
                                  </p:iterate>
                                  <p:childTnLst>
                                    <p:set>
                                      <p:cBhvr>
                                        <p:cTn id="9" dur="1" fill="hold">
                                          <p:stCondLst>
                                            <p:cond delay="0"/>
                                          </p:stCondLst>
                                        </p:cTn>
                                        <p:tgtEl>
                                          <p:spTgt spid="13315">
                                            <p:txEl>
                                              <p:charRg st="143" end="204"/>
                                            </p:txEl>
                                          </p:spTgt>
                                        </p:tgtEl>
                                        <p:attrNameLst>
                                          <p:attrName>style.visibility</p:attrName>
                                        </p:attrNameLst>
                                      </p:cBhvr>
                                      <p:to>
                                        <p:strVal val="visible"/>
                                      </p:to>
                                    </p:set>
                                    <p:animEffect transition="in" filter="box(in)">
                                      <p:cBhvr>
                                        <p:cTn id="10" dur="500"/>
                                        <p:tgtEl>
                                          <p:spTgt spid="13315">
                                            <p:txEl>
                                              <p:charRg st="143" end="20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3315">
                                            <p:txEl>
                                              <p:charRg st="204" end="265"/>
                                            </p:txEl>
                                          </p:spTgt>
                                        </p:tgtEl>
                                        <p:attrNameLst>
                                          <p:attrName>style.visibility</p:attrName>
                                        </p:attrNameLst>
                                      </p:cBhvr>
                                      <p:to>
                                        <p:strVal val="visible"/>
                                      </p:to>
                                    </p:set>
                                    <p:animEffect transition="in" filter="box(in)">
                                      <p:cBhvr>
                                        <p:cTn id="13" dur="500"/>
                                        <p:tgtEl>
                                          <p:spTgt spid="13315">
                                            <p:txEl>
                                              <p:charRg st="204" end="26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p:nvPr/>
        </p:nvSpPr>
        <p:spPr>
          <a:xfrm>
            <a:off x="304800" y="2362200"/>
            <a:ext cx="8458200" cy="457200"/>
          </a:xfrm>
          <a:prstGeom prst="rect">
            <a:avLst/>
          </a:prstGeom>
          <a:noFill/>
          <a:ln w="9525">
            <a:noFill/>
          </a:ln>
        </p:spPr>
        <p:txBody>
          <a:bodyPr>
            <a:spAutoFit/>
          </a:bodyPr>
          <a:p>
            <a:pPr eaLnBrk="1" hangingPunct="1">
              <a:spcBef>
                <a:spcPct val="50000"/>
              </a:spcBef>
            </a:pPr>
            <a:endParaRPr lang="en-US" altLang="en-US" sz="2400" b="1" i="1" dirty="0">
              <a:solidFill>
                <a:srgbClr val="F72130"/>
              </a:solidFill>
              <a:latin typeface="Times New Roman" panose="02020603050405020304" pitchFamily="18" charset="0"/>
              <a:ea typeface="Arial" panose="020B0604020202020204" pitchFamily="34" charset="0"/>
            </a:endParaRPr>
          </a:p>
        </p:txBody>
      </p:sp>
      <p:sp>
        <p:nvSpPr>
          <p:cNvPr id="12291" name="Text Box 3"/>
          <p:cNvSpPr txBox="1"/>
          <p:nvPr/>
        </p:nvSpPr>
        <p:spPr>
          <a:xfrm>
            <a:off x="0" y="928688"/>
            <a:ext cx="5257800" cy="1570037"/>
          </a:xfrm>
          <a:prstGeom prst="rect">
            <a:avLst/>
          </a:prstGeom>
          <a:noFill/>
          <a:ln w="9525">
            <a:noFill/>
          </a:ln>
        </p:spPr>
        <p:txBody>
          <a:bodyPr>
            <a:spAutoFit/>
          </a:bodyPr>
          <a:p>
            <a:pPr>
              <a:spcBef>
                <a:spcPct val="50000"/>
              </a:spcBef>
            </a:pPr>
            <a:r>
              <a:rPr lang="en-US" altLang="en-US" sz="3200" dirty="0">
                <a:solidFill>
                  <a:schemeClr val="tx2"/>
                </a:solidFill>
                <a:latin typeface="Times New Roman" panose="02020603050405020304" pitchFamily="18" charset="0"/>
                <a:cs typeface="Arial" panose="020B0604020202020204" pitchFamily="34" charset="0"/>
              </a:rPr>
              <a:t>  </a:t>
            </a:r>
            <a:r>
              <a:rPr lang="en-US" altLang="en-US" sz="3200" dirty="0">
                <a:solidFill>
                  <a:srgbClr val="3333FF"/>
                </a:solidFill>
                <a:latin typeface="Times New Roman" panose="02020603050405020304" pitchFamily="18" charset="0"/>
                <a:cs typeface="Arial" panose="020B0604020202020204" pitchFamily="34" charset="0"/>
              </a:rPr>
              <a:t>Câu 1</a:t>
            </a:r>
            <a:r>
              <a:rPr lang="en-US" altLang="en-US" sz="3200" dirty="0">
                <a:solidFill>
                  <a:schemeClr val="tx2"/>
                </a:solidFill>
                <a:latin typeface="Times New Roman" panose="02020603050405020304" pitchFamily="18" charset="0"/>
                <a:cs typeface="Arial" panose="020B0604020202020204" pitchFamily="34" charset="0"/>
              </a:rPr>
              <a:t>: Một đ</a:t>
            </a:r>
            <a:r>
              <a:rPr lang="en-US" altLang="en-US" sz="3200" dirty="0">
                <a:solidFill>
                  <a:schemeClr val="tx2"/>
                </a:solidFill>
                <a:latin typeface="Times New Roman" panose="02020603050405020304" pitchFamily="18" charset="0"/>
                <a:ea typeface="Arial" panose="020B0604020202020204" pitchFamily="34" charset="0"/>
              </a:rPr>
              <a:t>à</a:t>
            </a:r>
            <a:r>
              <a:rPr lang="en-US" altLang="en-US" sz="3200" dirty="0">
                <a:solidFill>
                  <a:schemeClr val="tx2"/>
                </a:solidFill>
                <a:latin typeface="Times New Roman" panose="02020603050405020304" pitchFamily="18" charset="0"/>
                <a:cs typeface="Arial" panose="020B0604020202020204" pitchFamily="34" charset="0"/>
              </a:rPr>
              <a:t>n ngỗng vươn d</a:t>
            </a:r>
            <a:r>
              <a:rPr lang="en-US" altLang="en-US" sz="3200" dirty="0">
                <a:solidFill>
                  <a:schemeClr val="tx2"/>
                </a:solidFill>
                <a:latin typeface="Times New Roman" panose="02020603050405020304" pitchFamily="18" charset="0"/>
                <a:ea typeface="Arial" panose="020B0604020202020204" pitchFamily="34" charset="0"/>
              </a:rPr>
              <a:t>à</a:t>
            </a:r>
            <a:r>
              <a:rPr lang="en-US" altLang="en-US" sz="3200" dirty="0">
                <a:solidFill>
                  <a:schemeClr val="tx2"/>
                </a:solidFill>
                <a:latin typeface="Times New Roman" panose="02020603050405020304" pitchFamily="18" charset="0"/>
                <a:cs typeface="Arial" panose="020B0604020202020204" pitchFamily="34" charset="0"/>
              </a:rPr>
              <a:t>i cổ, chúi mỏ về phía trước, định đớp bọn trẻ.</a:t>
            </a:r>
            <a:endParaRPr lang="en-US" altLang="en-US" sz="3200" dirty="0">
              <a:solidFill>
                <a:schemeClr val="tx2"/>
              </a:solidFill>
              <a:latin typeface="Times New Roman" panose="02020603050405020304" pitchFamily="18" charset="0"/>
              <a:ea typeface="Arial" panose="020B0604020202020204" pitchFamily="34" charset="0"/>
            </a:endParaRPr>
          </a:p>
        </p:txBody>
      </p:sp>
      <p:sp>
        <p:nvSpPr>
          <p:cNvPr id="12293" name="Line 10"/>
          <p:cNvSpPr/>
          <p:nvPr/>
        </p:nvSpPr>
        <p:spPr>
          <a:xfrm>
            <a:off x="5624513" y="195263"/>
            <a:ext cx="12700" cy="6662737"/>
          </a:xfrm>
          <a:prstGeom prst="line">
            <a:avLst/>
          </a:prstGeom>
          <a:ln w="9525" cap="flat" cmpd="sng">
            <a:solidFill>
              <a:schemeClr val="tx1"/>
            </a:solidFill>
            <a:prstDash val="solid"/>
            <a:headEnd type="none" w="med" len="med"/>
            <a:tailEnd type="none" w="med" len="med"/>
          </a:ln>
        </p:spPr>
      </p:sp>
      <p:sp>
        <p:nvSpPr>
          <p:cNvPr id="12294" name="Text Box 11"/>
          <p:cNvSpPr txBox="1"/>
          <p:nvPr/>
        </p:nvSpPr>
        <p:spPr>
          <a:xfrm>
            <a:off x="533400" y="228600"/>
            <a:ext cx="3886200" cy="584200"/>
          </a:xfrm>
          <a:prstGeom prst="rect">
            <a:avLst/>
          </a:prstGeom>
          <a:noFill/>
          <a:ln w="9525">
            <a:noFill/>
          </a:ln>
        </p:spPr>
        <p:txBody>
          <a:bodyPr>
            <a:spAutoFit/>
          </a:bodyPr>
          <a:p>
            <a:pPr algn="ctr">
              <a:spcBef>
                <a:spcPct val="50000"/>
              </a:spcBef>
            </a:pPr>
            <a:r>
              <a:rPr lang="en-US" altLang="en-US" sz="3200" dirty="0">
                <a:latin typeface="Times New Roman" panose="02020603050405020304" pitchFamily="18" charset="0"/>
                <a:cs typeface="Arial" panose="020B0604020202020204" pitchFamily="34" charset="0"/>
              </a:rPr>
              <a:t>Các câu kể </a:t>
            </a:r>
            <a:r>
              <a:rPr lang="en-US" altLang="en-US" sz="3200" b="1" i="1" dirty="0">
                <a:latin typeface="Times New Roman" panose="02020603050405020304" pitchFamily="18" charset="0"/>
                <a:cs typeface="Arial" panose="020B0604020202020204" pitchFamily="34" charset="0"/>
              </a:rPr>
              <a:t>Ai l</a:t>
            </a:r>
            <a:r>
              <a:rPr lang="en-US" altLang="en-US" sz="3200" b="1" i="1" dirty="0">
                <a:latin typeface="Times New Roman" panose="02020603050405020304" pitchFamily="18" charset="0"/>
                <a:ea typeface="Arial" panose="020B0604020202020204" pitchFamily="34" charset="0"/>
              </a:rPr>
              <a:t>à</a:t>
            </a:r>
            <a:r>
              <a:rPr lang="en-US" altLang="en-US" sz="3200" b="1" i="1" dirty="0">
                <a:latin typeface="Times New Roman" panose="02020603050405020304" pitchFamily="18" charset="0"/>
                <a:cs typeface="Arial" panose="020B0604020202020204" pitchFamily="34" charset="0"/>
              </a:rPr>
              <a:t>m gì?</a:t>
            </a:r>
            <a:endParaRPr lang="en-US" altLang="en-US" sz="3200" b="1" i="1" dirty="0">
              <a:latin typeface="Times New Roman" panose="02020603050405020304" pitchFamily="18" charset="0"/>
              <a:ea typeface="Arial" panose="020B0604020202020204" pitchFamily="34" charset="0"/>
            </a:endParaRPr>
          </a:p>
        </p:txBody>
      </p:sp>
      <p:sp>
        <p:nvSpPr>
          <p:cNvPr id="12296" name="Text Box 13"/>
          <p:cNvSpPr txBox="1"/>
          <p:nvPr/>
        </p:nvSpPr>
        <p:spPr>
          <a:xfrm>
            <a:off x="5791200" y="152400"/>
            <a:ext cx="3327400" cy="954088"/>
          </a:xfrm>
          <a:prstGeom prst="rect">
            <a:avLst/>
          </a:prstGeom>
          <a:noFill/>
          <a:ln w="9525">
            <a:noFill/>
          </a:ln>
        </p:spPr>
        <p:txBody>
          <a:bodyPr>
            <a:spAutoFit/>
          </a:bodyPr>
          <a:p>
            <a:pPr>
              <a:spcBef>
                <a:spcPct val="50000"/>
              </a:spcBef>
            </a:pPr>
            <a:r>
              <a:rPr lang="en-US" altLang="en-US" sz="2800" dirty="0">
                <a:latin typeface="Times New Roman" panose="02020603050405020304" pitchFamily="18" charset="0"/>
                <a:cs typeface="Arial" panose="020B0604020202020204" pitchFamily="34" charset="0"/>
              </a:rPr>
              <a:t>   Loại từ ngữ tạo    th</a:t>
            </a:r>
            <a:r>
              <a:rPr lang="en-US" altLang="en-US" sz="2800" dirty="0">
                <a:latin typeface="Times New Roman" panose="02020603050405020304" pitchFamily="18" charset="0"/>
                <a:ea typeface="Arial" panose="020B0604020202020204" pitchFamily="34" charset="0"/>
              </a:rPr>
              <a:t>à</a:t>
            </a:r>
            <a:r>
              <a:rPr lang="en-US" altLang="en-US" sz="2800" dirty="0">
                <a:latin typeface="Times New Roman" panose="02020603050405020304" pitchFamily="18" charset="0"/>
                <a:cs typeface="Arial" panose="020B0604020202020204" pitchFamily="34" charset="0"/>
              </a:rPr>
              <a:t>nh chủ ngữ</a:t>
            </a:r>
            <a:endParaRPr lang="en-US" altLang="en-US" sz="2800" dirty="0">
              <a:latin typeface="Times New Roman" panose="02020603050405020304" pitchFamily="18" charset="0"/>
              <a:ea typeface="Arial" panose="020B0604020202020204" pitchFamily="34" charset="0"/>
            </a:endParaRPr>
          </a:p>
        </p:txBody>
      </p:sp>
      <p:sp>
        <p:nvSpPr>
          <p:cNvPr id="264206" name="Line 14"/>
          <p:cNvSpPr/>
          <p:nvPr/>
        </p:nvSpPr>
        <p:spPr>
          <a:xfrm>
            <a:off x="1649413" y="1477963"/>
            <a:ext cx="2236787" cy="0"/>
          </a:xfrm>
          <a:prstGeom prst="line">
            <a:avLst/>
          </a:prstGeom>
          <a:ln w="28575" cap="flat" cmpd="sng">
            <a:solidFill>
              <a:srgbClr val="FF0000"/>
            </a:solidFill>
            <a:prstDash val="solid"/>
            <a:headEnd type="none" w="med" len="med"/>
            <a:tailEnd type="none" w="med" len="med"/>
          </a:ln>
        </p:spPr>
      </p:sp>
      <p:sp>
        <p:nvSpPr>
          <p:cNvPr id="12298" name="Text Box 15"/>
          <p:cNvSpPr txBox="1"/>
          <p:nvPr/>
        </p:nvSpPr>
        <p:spPr>
          <a:xfrm>
            <a:off x="0" y="2433638"/>
            <a:ext cx="5194300" cy="1076325"/>
          </a:xfrm>
          <a:prstGeom prst="rect">
            <a:avLst/>
          </a:prstGeom>
          <a:noFill/>
          <a:ln w="9525">
            <a:noFill/>
          </a:ln>
        </p:spPr>
        <p:txBody>
          <a:bodyPr>
            <a:spAutoFit/>
          </a:bodyPr>
          <a:p>
            <a:pPr>
              <a:spcBef>
                <a:spcPct val="50000"/>
              </a:spcBef>
            </a:pPr>
            <a:r>
              <a:rPr lang="en-US" altLang="en-US" sz="3200" dirty="0">
                <a:latin typeface="Times New Roman" panose="02020603050405020304" pitchFamily="18" charset="0"/>
                <a:cs typeface="Arial" panose="020B0604020202020204" pitchFamily="34" charset="0"/>
              </a:rPr>
              <a:t> </a:t>
            </a:r>
            <a:r>
              <a:rPr lang="en-US" altLang="en-US" sz="3200" dirty="0">
                <a:solidFill>
                  <a:srgbClr val="3333FF"/>
                </a:solidFill>
                <a:latin typeface="Times New Roman" panose="02020603050405020304" pitchFamily="18" charset="0"/>
                <a:cs typeface="Arial" panose="020B0604020202020204" pitchFamily="34" charset="0"/>
              </a:rPr>
              <a:t>Câu 2</a:t>
            </a:r>
            <a:r>
              <a:rPr lang="en-US" altLang="en-US" sz="3200" dirty="0">
                <a:latin typeface="Times New Roman" panose="02020603050405020304" pitchFamily="18" charset="0"/>
                <a:cs typeface="Arial" panose="020B0604020202020204" pitchFamily="34" charset="0"/>
              </a:rPr>
              <a:t>: Hùng đút vội</a:t>
            </a:r>
            <a:r>
              <a:rPr lang="en-US" altLang="en-US" sz="3200" dirty="0">
                <a:latin typeface="Arial" panose="020B0604020202020204" pitchFamily="34" charset="0"/>
                <a:cs typeface="Arial" panose="020B0604020202020204" pitchFamily="34" charset="0"/>
              </a:rPr>
              <a:t> </a:t>
            </a:r>
            <a:r>
              <a:rPr lang="en-US" altLang="en-US" sz="3200" dirty="0">
                <a:latin typeface="Times New Roman" panose="02020603050405020304" pitchFamily="18" charset="0"/>
                <a:cs typeface="Arial" panose="020B0604020202020204" pitchFamily="34" charset="0"/>
              </a:rPr>
              <a:t> khẩu súng v</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o túi  quần, chạy biến.</a:t>
            </a:r>
            <a:endParaRPr lang="en-US" altLang="en-US" sz="3200" dirty="0">
              <a:latin typeface="Times New Roman" panose="02020603050405020304" pitchFamily="18" charset="0"/>
              <a:ea typeface="Arial" panose="020B0604020202020204" pitchFamily="34" charset="0"/>
            </a:endParaRPr>
          </a:p>
        </p:txBody>
      </p:sp>
      <p:sp>
        <p:nvSpPr>
          <p:cNvPr id="264208" name="Line 16"/>
          <p:cNvSpPr/>
          <p:nvPr/>
        </p:nvSpPr>
        <p:spPr>
          <a:xfrm>
            <a:off x="1387475" y="2971800"/>
            <a:ext cx="822325" cy="7938"/>
          </a:xfrm>
          <a:prstGeom prst="line">
            <a:avLst/>
          </a:prstGeom>
          <a:ln w="28575" cap="flat" cmpd="sng">
            <a:solidFill>
              <a:srgbClr val="FF0000"/>
            </a:solidFill>
            <a:prstDash val="solid"/>
            <a:headEnd type="none" w="med" len="med"/>
            <a:tailEnd type="none" w="med" len="med"/>
          </a:ln>
        </p:spPr>
      </p:sp>
      <p:sp>
        <p:nvSpPr>
          <p:cNvPr id="12300" name="Text Box 17"/>
          <p:cNvSpPr txBox="1"/>
          <p:nvPr/>
        </p:nvSpPr>
        <p:spPr>
          <a:xfrm>
            <a:off x="74613" y="3581400"/>
            <a:ext cx="5014912" cy="1076325"/>
          </a:xfrm>
          <a:prstGeom prst="rect">
            <a:avLst/>
          </a:prstGeom>
          <a:noFill/>
          <a:ln w="9525">
            <a:noFill/>
          </a:ln>
        </p:spPr>
        <p:txBody>
          <a:bodyPr>
            <a:spAutoFit/>
          </a:bodyPr>
          <a:p>
            <a:pPr>
              <a:spcBef>
                <a:spcPct val="50000"/>
              </a:spcBef>
            </a:pPr>
            <a:r>
              <a:rPr lang="en-US" altLang="en-US" sz="3200" dirty="0">
                <a:latin typeface="Times New Roman" panose="02020603050405020304" pitchFamily="18" charset="0"/>
                <a:cs typeface="Arial" panose="020B0604020202020204" pitchFamily="34" charset="0"/>
              </a:rPr>
              <a:t> </a:t>
            </a:r>
            <a:r>
              <a:rPr lang="en-US" altLang="en-US" sz="3200" dirty="0">
                <a:solidFill>
                  <a:srgbClr val="3333FF"/>
                </a:solidFill>
                <a:latin typeface="Times New Roman" panose="02020603050405020304" pitchFamily="18" charset="0"/>
                <a:cs typeface="Arial" panose="020B0604020202020204" pitchFamily="34" charset="0"/>
              </a:rPr>
              <a:t>Câu 3</a:t>
            </a:r>
            <a:r>
              <a:rPr lang="en-US" altLang="en-US" sz="3200" dirty="0">
                <a:latin typeface="Times New Roman" panose="02020603050405020304" pitchFamily="18" charset="0"/>
                <a:cs typeface="Arial" panose="020B0604020202020204" pitchFamily="34" charset="0"/>
              </a:rPr>
              <a:t>: Thắng mếu máo nấp v</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o sau lưng Tiến.</a:t>
            </a:r>
            <a:endParaRPr lang="en-US" altLang="en-US" sz="3200" dirty="0">
              <a:latin typeface="Times New Roman" panose="02020603050405020304" pitchFamily="18" charset="0"/>
              <a:ea typeface="Arial" panose="020B0604020202020204" pitchFamily="34" charset="0"/>
            </a:endParaRPr>
          </a:p>
        </p:txBody>
      </p:sp>
      <p:sp>
        <p:nvSpPr>
          <p:cNvPr id="264210" name="Line 18"/>
          <p:cNvSpPr/>
          <p:nvPr/>
        </p:nvSpPr>
        <p:spPr>
          <a:xfrm>
            <a:off x="1600200" y="4133850"/>
            <a:ext cx="762000" cy="0"/>
          </a:xfrm>
          <a:prstGeom prst="line">
            <a:avLst/>
          </a:prstGeom>
          <a:ln w="28575" cap="flat" cmpd="sng">
            <a:solidFill>
              <a:srgbClr val="FF0000"/>
            </a:solidFill>
            <a:prstDash val="solid"/>
            <a:headEnd type="none" w="med" len="med"/>
            <a:tailEnd type="none" w="med" len="med"/>
          </a:ln>
        </p:spPr>
      </p:sp>
      <p:sp>
        <p:nvSpPr>
          <p:cNvPr id="12302" name="Text Box 19"/>
          <p:cNvSpPr txBox="1"/>
          <p:nvPr/>
        </p:nvSpPr>
        <p:spPr>
          <a:xfrm>
            <a:off x="122238" y="4640263"/>
            <a:ext cx="5156200" cy="1076325"/>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Câu 5</a:t>
            </a:r>
            <a:r>
              <a:rPr lang="en-US" altLang="en-US" sz="3200" dirty="0">
                <a:latin typeface="Times New Roman" panose="02020603050405020304" pitchFamily="18" charset="0"/>
                <a:cs typeface="Arial" panose="020B0604020202020204" pitchFamily="34" charset="0"/>
              </a:rPr>
              <a:t>: Em liền nhặt một c</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nh xoan, xua đ</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 ngỗng ra xa.</a:t>
            </a:r>
            <a:endParaRPr lang="en-US" altLang="en-US" sz="3200" dirty="0">
              <a:latin typeface="Times New Roman" panose="02020603050405020304" pitchFamily="18" charset="0"/>
              <a:ea typeface="Arial" panose="020B0604020202020204" pitchFamily="34" charset="0"/>
            </a:endParaRPr>
          </a:p>
        </p:txBody>
      </p:sp>
      <p:sp>
        <p:nvSpPr>
          <p:cNvPr id="264212" name="Line 20"/>
          <p:cNvSpPr/>
          <p:nvPr/>
        </p:nvSpPr>
        <p:spPr>
          <a:xfrm flipV="1">
            <a:off x="1387475" y="5181600"/>
            <a:ext cx="669925" cy="0"/>
          </a:xfrm>
          <a:prstGeom prst="line">
            <a:avLst/>
          </a:prstGeom>
          <a:ln w="28575" cap="flat" cmpd="sng">
            <a:solidFill>
              <a:srgbClr val="FF0000"/>
            </a:solidFill>
            <a:prstDash val="solid"/>
            <a:headEnd type="none" w="med" len="med"/>
            <a:tailEnd type="none" w="med" len="med"/>
          </a:ln>
        </p:spPr>
      </p:sp>
      <p:sp>
        <p:nvSpPr>
          <p:cNvPr id="12304" name="Text Box 21"/>
          <p:cNvSpPr txBox="1"/>
          <p:nvPr/>
        </p:nvSpPr>
        <p:spPr>
          <a:xfrm>
            <a:off x="74613" y="5738813"/>
            <a:ext cx="5562600" cy="1076325"/>
          </a:xfrm>
          <a:prstGeom prst="rect">
            <a:avLst/>
          </a:prstGeom>
          <a:noFill/>
          <a:ln w="9525">
            <a:noFill/>
          </a:ln>
        </p:spPr>
        <p:txBody>
          <a:bodyPr>
            <a:spAutoFit/>
          </a:bodyPr>
          <a:p>
            <a:pPr>
              <a:spcBef>
                <a:spcPct val="50000"/>
              </a:spcBef>
            </a:pPr>
            <a:r>
              <a:rPr lang="en-US" altLang="en-US" sz="3200" dirty="0">
                <a:solidFill>
                  <a:srgbClr val="3333FF"/>
                </a:solidFill>
                <a:latin typeface="Times New Roman" panose="02020603050405020304" pitchFamily="18" charset="0"/>
                <a:cs typeface="Arial" panose="020B0604020202020204" pitchFamily="34" charset="0"/>
              </a:rPr>
              <a:t>Câu 6</a:t>
            </a:r>
            <a:r>
              <a:rPr lang="en-US" altLang="en-US" sz="3200" dirty="0">
                <a:latin typeface="Times New Roman" panose="02020603050405020304" pitchFamily="18" charset="0"/>
                <a:cs typeface="Arial" panose="020B0604020202020204" pitchFamily="34" charset="0"/>
              </a:rPr>
              <a:t>: Đ</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 ngỗng kêu qu</a:t>
            </a:r>
            <a:r>
              <a:rPr lang="en-US" altLang="en-US" sz="3200" dirty="0">
                <a:latin typeface="Times New Roman" panose="02020603050405020304" pitchFamily="18" charset="0"/>
                <a:ea typeface="Arial" panose="020B0604020202020204" pitchFamily="34" charset="0"/>
              </a:rPr>
              <a:t>à</a:t>
            </a:r>
            <a:r>
              <a:rPr lang="en-US" altLang="en-US" sz="3200" dirty="0">
                <a:latin typeface="Times New Roman" panose="02020603050405020304" pitchFamily="18" charset="0"/>
                <a:cs typeface="Arial" panose="020B0604020202020204" pitchFamily="34" charset="0"/>
              </a:rPr>
              <a:t>ng quạc, vươn cổ chạy miết.</a:t>
            </a:r>
            <a:endParaRPr lang="en-US" altLang="en-US" sz="3200" dirty="0">
              <a:latin typeface="Times New Roman" panose="02020603050405020304" pitchFamily="18" charset="0"/>
              <a:ea typeface="Arial" panose="020B0604020202020204" pitchFamily="34" charset="0"/>
            </a:endParaRPr>
          </a:p>
        </p:txBody>
      </p:sp>
      <p:sp>
        <p:nvSpPr>
          <p:cNvPr id="264214" name="Line 22"/>
          <p:cNvSpPr/>
          <p:nvPr/>
        </p:nvSpPr>
        <p:spPr>
          <a:xfrm flipV="1">
            <a:off x="1387475" y="6276975"/>
            <a:ext cx="1644650" cy="0"/>
          </a:xfrm>
          <a:prstGeom prst="line">
            <a:avLst/>
          </a:prstGeom>
          <a:ln w="28575" cap="flat" cmpd="sng">
            <a:solidFill>
              <a:srgbClr val="FF0000"/>
            </a:solidFill>
            <a:prstDash val="solid"/>
            <a:headEnd type="none" w="med" len="med"/>
            <a:tailEnd type="none" w="med" len="med"/>
          </a:ln>
        </p:spPr>
      </p:sp>
      <p:sp>
        <p:nvSpPr>
          <p:cNvPr id="264220" name="Text Box 28"/>
          <p:cNvSpPr txBox="1"/>
          <p:nvPr/>
        </p:nvSpPr>
        <p:spPr>
          <a:xfrm>
            <a:off x="6223000" y="1185863"/>
            <a:ext cx="2463800" cy="584200"/>
          </a:xfrm>
          <a:prstGeom prst="rect">
            <a:avLst/>
          </a:prstGeom>
          <a:noFill/>
          <a:ln w="9525">
            <a:noFill/>
          </a:ln>
        </p:spPr>
        <p:txBody>
          <a:bodyPr>
            <a:spAutoFit/>
          </a:bodyPr>
          <a:p>
            <a:pPr>
              <a:spcBef>
                <a:spcPct val="50000"/>
              </a:spcBef>
            </a:pPr>
            <a:r>
              <a:rPr lang="en-US" altLang="en-US" sz="3200" dirty="0">
                <a:solidFill>
                  <a:srgbClr val="C00000"/>
                </a:solidFill>
                <a:latin typeface="Times New Roman" panose="02020603050405020304" pitchFamily="18" charset="0"/>
                <a:cs typeface="Arial" panose="020B0604020202020204" pitchFamily="34" charset="0"/>
              </a:rPr>
              <a:t>cụm danh từ</a:t>
            </a:r>
            <a:endParaRPr lang="en-US" altLang="en-US" sz="3200" dirty="0">
              <a:solidFill>
                <a:srgbClr val="C00000"/>
              </a:solidFill>
              <a:latin typeface="Times New Roman" panose="02020603050405020304" pitchFamily="18" charset="0"/>
              <a:ea typeface="Arial" panose="020B0604020202020204" pitchFamily="34" charset="0"/>
            </a:endParaRPr>
          </a:p>
        </p:txBody>
      </p:sp>
      <p:sp>
        <p:nvSpPr>
          <p:cNvPr id="264221" name="Text Box 29"/>
          <p:cNvSpPr txBox="1"/>
          <p:nvPr/>
        </p:nvSpPr>
        <p:spPr>
          <a:xfrm>
            <a:off x="6216650" y="5738813"/>
            <a:ext cx="2763838" cy="584200"/>
          </a:xfrm>
          <a:prstGeom prst="rect">
            <a:avLst/>
          </a:prstGeom>
          <a:noFill/>
          <a:ln w="9525">
            <a:noFill/>
          </a:ln>
        </p:spPr>
        <p:txBody>
          <a:bodyPr>
            <a:spAutoFit/>
          </a:bodyPr>
          <a:p>
            <a:pPr>
              <a:spcBef>
                <a:spcPct val="50000"/>
              </a:spcBef>
            </a:pPr>
            <a:r>
              <a:rPr lang="en-US" altLang="en-US" sz="3200" dirty="0">
                <a:solidFill>
                  <a:srgbClr val="C00000"/>
                </a:solidFill>
                <a:latin typeface="Times New Roman" panose="02020603050405020304" pitchFamily="18" charset="0"/>
                <a:cs typeface="Arial" panose="020B0604020202020204" pitchFamily="34" charset="0"/>
              </a:rPr>
              <a:t>cụm danh từ</a:t>
            </a:r>
            <a:endParaRPr lang="en-US" altLang="en-US" sz="3200" dirty="0">
              <a:solidFill>
                <a:srgbClr val="C00000"/>
              </a:solidFill>
              <a:latin typeface="Times New Roman" panose="02020603050405020304" pitchFamily="18" charset="0"/>
              <a:ea typeface="Arial" panose="020B0604020202020204" pitchFamily="34" charset="0"/>
            </a:endParaRPr>
          </a:p>
        </p:txBody>
      </p:sp>
      <p:sp>
        <p:nvSpPr>
          <p:cNvPr id="264222" name="Text Box 30"/>
          <p:cNvSpPr txBox="1"/>
          <p:nvPr/>
        </p:nvSpPr>
        <p:spPr>
          <a:xfrm>
            <a:off x="6223000" y="2498725"/>
            <a:ext cx="1752600" cy="584200"/>
          </a:xfrm>
          <a:prstGeom prst="rect">
            <a:avLst/>
          </a:prstGeom>
          <a:noFill/>
          <a:ln w="9525">
            <a:noFill/>
          </a:ln>
        </p:spPr>
        <p:txBody>
          <a:bodyPr>
            <a:spAutoFit/>
          </a:bodyPr>
          <a:p>
            <a:pPr>
              <a:spcBef>
                <a:spcPct val="50000"/>
              </a:spcBef>
            </a:pPr>
            <a:r>
              <a:rPr lang="en-US" altLang="en-US" sz="3200" dirty="0">
                <a:solidFill>
                  <a:srgbClr val="C00000"/>
                </a:solidFill>
                <a:latin typeface="Times New Roman" panose="02020603050405020304" pitchFamily="18" charset="0"/>
                <a:cs typeface="Arial" panose="020B0604020202020204" pitchFamily="34" charset="0"/>
              </a:rPr>
              <a:t>danh từ</a:t>
            </a:r>
            <a:endParaRPr lang="en-US" altLang="en-US" sz="3200" dirty="0">
              <a:solidFill>
                <a:srgbClr val="C00000"/>
              </a:solidFill>
              <a:latin typeface="Times New Roman" panose="02020603050405020304" pitchFamily="18" charset="0"/>
              <a:ea typeface="Arial" panose="020B0604020202020204" pitchFamily="34" charset="0"/>
            </a:endParaRPr>
          </a:p>
        </p:txBody>
      </p:sp>
      <p:sp>
        <p:nvSpPr>
          <p:cNvPr id="264225" name="Text Box 33"/>
          <p:cNvSpPr txBox="1"/>
          <p:nvPr/>
        </p:nvSpPr>
        <p:spPr>
          <a:xfrm>
            <a:off x="6223000" y="3457575"/>
            <a:ext cx="1752600" cy="584200"/>
          </a:xfrm>
          <a:prstGeom prst="rect">
            <a:avLst/>
          </a:prstGeom>
          <a:noFill/>
          <a:ln w="9525">
            <a:noFill/>
          </a:ln>
        </p:spPr>
        <p:txBody>
          <a:bodyPr>
            <a:spAutoFit/>
          </a:bodyPr>
          <a:p>
            <a:pPr>
              <a:spcBef>
                <a:spcPct val="50000"/>
              </a:spcBef>
            </a:pPr>
            <a:r>
              <a:rPr lang="en-US" altLang="en-US" sz="3200" dirty="0">
                <a:solidFill>
                  <a:srgbClr val="C00000"/>
                </a:solidFill>
                <a:latin typeface="Times New Roman" panose="02020603050405020304" pitchFamily="18" charset="0"/>
                <a:cs typeface="Arial" panose="020B0604020202020204" pitchFamily="34" charset="0"/>
              </a:rPr>
              <a:t>danh từ</a:t>
            </a:r>
            <a:endParaRPr lang="en-US" altLang="en-US" sz="3200" dirty="0">
              <a:solidFill>
                <a:srgbClr val="C00000"/>
              </a:solidFill>
              <a:latin typeface="Times New Roman" panose="02020603050405020304" pitchFamily="18" charset="0"/>
              <a:ea typeface="Arial" panose="020B0604020202020204" pitchFamily="34" charset="0"/>
            </a:endParaRPr>
          </a:p>
        </p:txBody>
      </p:sp>
      <p:sp>
        <p:nvSpPr>
          <p:cNvPr id="264226" name="Text Box 34"/>
          <p:cNvSpPr txBox="1"/>
          <p:nvPr/>
        </p:nvSpPr>
        <p:spPr>
          <a:xfrm>
            <a:off x="6216650" y="4667250"/>
            <a:ext cx="1752600" cy="584200"/>
          </a:xfrm>
          <a:prstGeom prst="rect">
            <a:avLst/>
          </a:prstGeom>
          <a:noFill/>
          <a:ln w="9525">
            <a:noFill/>
          </a:ln>
        </p:spPr>
        <p:txBody>
          <a:bodyPr>
            <a:spAutoFit/>
          </a:bodyPr>
          <a:p>
            <a:pPr>
              <a:spcBef>
                <a:spcPct val="50000"/>
              </a:spcBef>
            </a:pPr>
            <a:r>
              <a:rPr lang="en-US" altLang="en-US" sz="3200" dirty="0">
                <a:solidFill>
                  <a:srgbClr val="C00000"/>
                </a:solidFill>
                <a:latin typeface="Times New Roman" panose="02020603050405020304" pitchFamily="18" charset="0"/>
                <a:cs typeface="Arial" panose="020B0604020202020204" pitchFamily="34" charset="0"/>
              </a:rPr>
              <a:t>danh từ</a:t>
            </a:r>
            <a:endParaRPr lang="en-US" altLang="en-US" sz="3200" dirty="0">
              <a:solidFill>
                <a:srgbClr val="C00000"/>
              </a:solidFill>
              <a:latin typeface="Times New Roman" panose="02020603050405020304" pitchFamily="18" charset="0"/>
              <a:ea typeface="Arial" panose="020B0604020202020204" pitchFamily="34" charset="0"/>
            </a:endParaRPr>
          </a:p>
        </p:txBody>
      </p:sp>
      <p:cxnSp>
        <p:nvCxnSpPr>
          <p:cNvPr id="25621" name="Straight Connector 2"/>
          <p:cNvCxnSpPr/>
          <p:nvPr/>
        </p:nvCxnSpPr>
        <p:spPr>
          <a:xfrm>
            <a:off x="304800" y="960438"/>
            <a:ext cx="8682038" cy="30162"/>
          </a:xfrm>
          <a:prstGeom prst="line">
            <a:avLst/>
          </a:prstGeom>
          <a:ln w="9525" cap="flat" cmpd="sng">
            <a:solidFill>
              <a:schemeClr val="tx1"/>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barn(inVertical)">
                                      <p:cBhvr>
                                        <p:cTn id="10" dur="500"/>
                                        <p:tgtEl>
                                          <p:spTgt spid="122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barn(inVertical)">
                                      <p:cBhvr>
                                        <p:cTn id="13" dur="500"/>
                                        <p:tgtEl>
                                          <p:spTgt spid="1229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barn(inVertical)">
                                      <p:cBhvr>
                                        <p:cTn id="16" dur="500"/>
                                        <p:tgtEl>
                                          <p:spTgt spid="1229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barn(inVertical)">
                                      <p:cBhvr>
                                        <p:cTn id="19" dur="500"/>
                                        <p:tgtEl>
                                          <p:spTgt spid="122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300"/>
                                        </p:tgtEl>
                                        <p:attrNameLst>
                                          <p:attrName>style.visibility</p:attrName>
                                        </p:attrNameLst>
                                      </p:cBhvr>
                                      <p:to>
                                        <p:strVal val="visible"/>
                                      </p:to>
                                    </p:set>
                                    <p:animEffect transition="in" filter="barn(inVertical)">
                                      <p:cBhvr>
                                        <p:cTn id="22" dur="500"/>
                                        <p:tgtEl>
                                          <p:spTgt spid="1230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302"/>
                                        </p:tgtEl>
                                        <p:attrNameLst>
                                          <p:attrName>style.visibility</p:attrName>
                                        </p:attrNameLst>
                                      </p:cBhvr>
                                      <p:to>
                                        <p:strVal val="visible"/>
                                      </p:to>
                                    </p:set>
                                    <p:animEffect transition="in" filter="barn(inVertical)">
                                      <p:cBhvr>
                                        <p:cTn id="25" dur="500"/>
                                        <p:tgtEl>
                                          <p:spTgt spid="1230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304"/>
                                        </p:tgtEl>
                                        <p:attrNameLst>
                                          <p:attrName>style.visibility</p:attrName>
                                        </p:attrNameLst>
                                      </p:cBhvr>
                                      <p:to>
                                        <p:strVal val="visible"/>
                                      </p:to>
                                    </p:set>
                                    <p:animEffect transition="in" filter="barn(inVertical)">
                                      <p:cBhvr>
                                        <p:cTn id="28" dur="500"/>
                                        <p:tgtEl>
                                          <p:spTgt spid="1230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64206"/>
                                        </p:tgtEl>
                                        <p:attrNameLst>
                                          <p:attrName>style.visibility</p:attrName>
                                        </p:attrNameLst>
                                      </p:cBhvr>
                                      <p:to>
                                        <p:strVal val="visible"/>
                                      </p:to>
                                    </p:set>
                                    <p:animEffect transition="in" filter="blinds(horizontal)">
                                      <p:cBhvr>
                                        <p:cTn id="33" dur="500"/>
                                        <p:tgtEl>
                                          <p:spTgt spid="26420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64220"/>
                                        </p:tgtEl>
                                        <p:attrNameLst>
                                          <p:attrName>style.visibility</p:attrName>
                                        </p:attrNameLst>
                                      </p:cBhvr>
                                      <p:to>
                                        <p:strVal val="visible"/>
                                      </p:to>
                                    </p:set>
                                    <p:animEffect transition="in" filter="blinds(horizontal)">
                                      <p:cBhvr>
                                        <p:cTn id="38" dur="500"/>
                                        <p:tgtEl>
                                          <p:spTgt spid="2642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64208"/>
                                        </p:tgtEl>
                                        <p:attrNameLst>
                                          <p:attrName>style.visibility</p:attrName>
                                        </p:attrNameLst>
                                      </p:cBhvr>
                                      <p:to>
                                        <p:strVal val="visible"/>
                                      </p:to>
                                    </p:set>
                                    <p:animEffect transition="in" filter="blinds(horizontal)">
                                      <p:cBhvr>
                                        <p:cTn id="43" dur="500"/>
                                        <p:tgtEl>
                                          <p:spTgt spid="26420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64222"/>
                                        </p:tgtEl>
                                        <p:attrNameLst>
                                          <p:attrName>style.visibility</p:attrName>
                                        </p:attrNameLst>
                                      </p:cBhvr>
                                      <p:to>
                                        <p:strVal val="visible"/>
                                      </p:to>
                                    </p:set>
                                    <p:animEffect transition="in" filter="blinds(horizontal)">
                                      <p:cBhvr>
                                        <p:cTn id="48" dur="500"/>
                                        <p:tgtEl>
                                          <p:spTgt spid="26422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4210"/>
                                        </p:tgtEl>
                                        <p:attrNameLst>
                                          <p:attrName>style.visibility</p:attrName>
                                        </p:attrNameLst>
                                      </p:cBhvr>
                                      <p:to>
                                        <p:strVal val="visible"/>
                                      </p:to>
                                    </p:set>
                                    <p:animEffect transition="in" filter="blinds(horizontal)">
                                      <p:cBhvr>
                                        <p:cTn id="53" dur="500"/>
                                        <p:tgtEl>
                                          <p:spTgt spid="26421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64225"/>
                                        </p:tgtEl>
                                        <p:attrNameLst>
                                          <p:attrName>style.visibility</p:attrName>
                                        </p:attrNameLst>
                                      </p:cBhvr>
                                      <p:to>
                                        <p:strVal val="visible"/>
                                      </p:to>
                                    </p:set>
                                    <p:animEffect transition="in" filter="blinds(horizontal)">
                                      <p:cBhvr>
                                        <p:cTn id="58" dur="500"/>
                                        <p:tgtEl>
                                          <p:spTgt spid="26422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64212"/>
                                        </p:tgtEl>
                                        <p:attrNameLst>
                                          <p:attrName>style.visibility</p:attrName>
                                        </p:attrNameLst>
                                      </p:cBhvr>
                                      <p:to>
                                        <p:strVal val="visible"/>
                                      </p:to>
                                    </p:set>
                                    <p:animEffect transition="in" filter="box(in)">
                                      <p:cBhvr>
                                        <p:cTn id="63" dur="500"/>
                                        <p:tgtEl>
                                          <p:spTgt spid="26421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64226"/>
                                        </p:tgtEl>
                                        <p:attrNameLst>
                                          <p:attrName>style.visibility</p:attrName>
                                        </p:attrNameLst>
                                      </p:cBhvr>
                                      <p:to>
                                        <p:strVal val="visible"/>
                                      </p:to>
                                    </p:set>
                                    <p:animEffect transition="in" filter="box(in)">
                                      <p:cBhvr>
                                        <p:cTn id="68" dur="500"/>
                                        <p:tgtEl>
                                          <p:spTgt spid="26422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64214"/>
                                        </p:tgtEl>
                                        <p:attrNameLst>
                                          <p:attrName>style.visibility</p:attrName>
                                        </p:attrNameLst>
                                      </p:cBhvr>
                                      <p:to>
                                        <p:strVal val="visible"/>
                                      </p:to>
                                    </p:set>
                                    <p:animEffect transition="in" filter="blinds(horizontal)">
                                      <p:cBhvr>
                                        <p:cTn id="73" dur="500"/>
                                        <p:tgtEl>
                                          <p:spTgt spid="26421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64221"/>
                                        </p:tgtEl>
                                        <p:attrNameLst>
                                          <p:attrName>style.visibility</p:attrName>
                                        </p:attrNameLst>
                                      </p:cBhvr>
                                      <p:to>
                                        <p:strVal val="visible"/>
                                      </p:to>
                                    </p:set>
                                    <p:animEffect transition="in" filter="blinds(horizontal)">
                                      <p:cBhvr>
                                        <p:cTn id="78" dur="500"/>
                                        <p:tgtEl>
                                          <p:spTgt spid="264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4" grpId="0"/>
      <p:bldP spid="12296" grpId="0"/>
      <p:bldP spid="12298" grpId="0"/>
      <p:bldP spid="12300" grpId="0"/>
      <p:bldP spid="12302" grpId="0"/>
      <p:bldP spid="12304" grpId="0"/>
      <p:bldP spid="264220" grpId="0"/>
      <p:bldP spid="264221" grpId="0"/>
      <p:bldP spid="264222" grpId="0"/>
      <p:bldP spid="264225" grpId="0"/>
      <p:bldP spid="264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457200" y="292100"/>
            <a:ext cx="8229600" cy="481013"/>
          </a:xfrm>
          <a:ln/>
        </p:spPr>
        <p:txBody>
          <a:bodyPr vert="horz" wrap="square" lIns="91440" tIns="45720" rIns="91440" bIns="45720" anchor="ctr" anchorCtr="0"/>
          <a:p>
            <a:pPr eaLnBrk="1" hangingPunct="1"/>
            <a:r>
              <a:rPr lang="en-US" altLang="en-US" sz="3200" dirty="0">
                <a:latin typeface="VNI-Times" pitchFamily="2" charset="0"/>
              </a:rPr>
              <a:t>  </a:t>
            </a:r>
            <a:endParaRPr lang="en-US" altLang="en-US" sz="3200" b="1" dirty="0">
              <a:latin typeface="VNI-Times" pitchFamily="2" charset="0"/>
            </a:endParaRPr>
          </a:p>
        </p:txBody>
      </p:sp>
      <p:sp>
        <p:nvSpPr>
          <p:cNvPr id="13315" name="Rectangle 3"/>
          <p:cNvSpPr>
            <a:spLocks noGrp="1" noChangeArrowheads="1"/>
          </p:cNvSpPr>
          <p:nvPr>
            <p:ph idx="1"/>
          </p:nvPr>
        </p:nvSpPr>
        <p:spPr>
          <a:xfrm>
            <a:off x="161925" y="228600"/>
            <a:ext cx="8839200"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en-US" sz="3600" b="1" i="0" u="none" strike="noStrike" kern="0" cap="none" spc="0" normalizeH="0" baseline="0" noProof="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4. Cho biết chủ ngữ của các câu trên do </a:t>
            </a:r>
            <a:endParaRPr kumimoji="0" lang="en-US" altLang="en-US" sz="3600" b="1" i="0" u="none" strike="noStrike" kern="0" cap="none" spc="0" normalizeH="0" baseline="0" noProof="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en-US" sz="3600" b="1" i="0" u="none" strike="noStrike" kern="0" cap="none" spc="0" normalizeH="0" baseline="0" noProof="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loại từ ngữ nào tạo thành. Chọn ý đúng:</a:t>
            </a:r>
            <a:r>
              <a:rPr kumimoji="0" lang="en-US" altLang="en-US" sz="3600" b="0" i="0" u="none" strike="noStrike" kern="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rPr>
              <a:t>	</a:t>
            </a:r>
            <a:endParaRPr kumimoji="0" lang="en-US" altLang="en-US" sz="3600" b="0" i="0" u="none" strike="noStrike" kern="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endParaRPr>
          </a:p>
          <a:p>
            <a:pPr marL="514350" marR="0" lvl="1" indent="0" algn="l" defTabSz="914400" rtl="0" eaLnBrk="1" fontAlgn="base" latinLnBrk="0" hangingPunct="1">
              <a:lnSpc>
                <a:spcPct val="100000"/>
              </a:lnSpc>
              <a:spcBef>
                <a:spcPct val="20000"/>
              </a:spcBef>
              <a:spcAft>
                <a:spcPct val="0"/>
              </a:spcAft>
              <a:buClrTx/>
              <a:buSzTx/>
              <a:buFontTx/>
              <a:buNone/>
              <a:defRPr/>
            </a:pPr>
            <a:r>
              <a:rPr kumimoji="0" lang="en-US" altLang="en-US" sz="3200" b="0" i="0" u="none" strike="noStrike" kern="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a) Do danh từ và các từ kèm theo nó (cụm danh từ) tạo thành;</a:t>
            </a:r>
            <a:endParaRPr kumimoji="0" lang="en-US" altLang="en-US" sz="3200" b="0" i="0" u="none" strike="noStrike" kern="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514350" marR="0" lvl="1" indent="0" algn="l" defTabSz="914400" rtl="0" eaLnBrk="1" fontAlgn="base" latinLnBrk="0" hangingPunct="1">
              <a:lnSpc>
                <a:spcPct val="100000"/>
              </a:lnSpc>
              <a:spcBef>
                <a:spcPct val="20000"/>
              </a:spcBef>
              <a:spcAft>
                <a:spcPct val="0"/>
              </a:spcAft>
              <a:buClrTx/>
              <a:buSzTx/>
              <a:buFontTx/>
              <a:buNone/>
              <a:defRPr/>
            </a:pPr>
            <a:r>
              <a:rPr kumimoji="0" lang="en-US" altLang="en-US" sz="3200" b="0" i="0" u="none" strike="noStrike" kern="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b) Do động từ và các từ kèm theo nó (cụm động từ) tạo thành;</a:t>
            </a:r>
            <a:endParaRPr kumimoji="0" lang="en-US" altLang="en-US" sz="3200" b="0" i="0" u="none" strike="noStrike" kern="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514350" marR="0" lvl="1" indent="0" algn="l" defTabSz="914400" rtl="0" eaLnBrk="1" fontAlgn="base" latinLnBrk="0" hangingPunct="1">
              <a:lnSpc>
                <a:spcPct val="100000"/>
              </a:lnSpc>
              <a:spcBef>
                <a:spcPct val="20000"/>
              </a:spcBef>
              <a:spcAft>
                <a:spcPct val="0"/>
              </a:spcAft>
              <a:buClrTx/>
              <a:buSzTx/>
              <a:buFontTx/>
              <a:buNone/>
              <a:defRPr/>
            </a:pPr>
            <a:r>
              <a:rPr kumimoji="0" lang="en-US" altLang="en-US" sz="3200" b="0" i="0" u="none" strike="noStrike" kern="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c) Do tính từ và các từ kèm theo nó (cụm tính từ) tạo thành.</a:t>
            </a:r>
            <a:endParaRPr kumimoji="0" lang="en-US" altLang="en-US" sz="3200" b="0" i="0" u="none" strike="noStrike" kern="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514350" marR="0" lvl="1" indent="428625" algn="l" defTabSz="914400" rtl="0" eaLnBrk="1" fontAlgn="base" latinLnBrk="0" hangingPunct="1">
              <a:lnSpc>
                <a:spcPct val="100000"/>
              </a:lnSpc>
              <a:spcBef>
                <a:spcPct val="20000"/>
              </a:spcBef>
              <a:spcAft>
                <a:spcPct val="0"/>
              </a:spcAft>
              <a:buClrTx/>
              <a:buSzTx/>
              <a:buFontTx/>
              <a:buNone/>
              <a:defRPr/>
            </a:pPr>
            <a:endParaRPr kumimoji="0" lang="en-US" altLang="en-US" sz="3200" b="0" i="0" u="none" strike="noStrike" kern="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26628" name="Left Arrow 1">
            <a:hlinkClick r:id="" action="ppaction://noaction"/>
          </p:cNvPr>
          <p:cNvSpPr/>
          <p:nvPr/>
        </p:nvSpPr>
        <p:spPr>
          <a:xfrm>
            <a:off x="7315200" y="5867400"/>
            <a:ext cx="990600" cy="685800"/>
          </a:xfrm>
          <a:prstGeom prst="leftArrow">
            <a:avLst>
              <a:gd name="adj1" fmla="val 50000"/>
              <a:gd name="adj2" fmla="val 50000"/>
            </a:avLst>
          </a:prstGeom>
          <a:solidFill>
            <a:schemeClr val="accent1"/>
          </a:solidFill>
          <a:ln w="9525" cap="flat" cmpd="sng">
            <a:solidFill>
              <a:schemeClr val="tx1"/>
            </a:solidFill>
            <a:prstDash val="solid"/>
            <a:round/>
            <a:headEnd type="none" w="med" len="med"/>
            <a:tailEnd type="none" w="med" len="med"/>
          </a:ln>
        </p:spPr>
        <p:txBody>
          <a:bodyPr wrap="none" anchor="ctr" anchorCtr="0"/>
          <a:p>
            <a:endParaRPr lang="en-US" altLang="en-US" dirty="0">
              <a:latin typeface="Arial" panose="020B0604020202020204" pitchFamily="34" charset="0"/>
              <a:ea typeface="SimSun" panose="02010600030101010101" pitchFamily="2" charset="-122"/>
            </a:endParaRPr>
          </a:p>
        </p:txBody>
      </p:sp>
      <p:sp>
        <p:nvSpPr>
          <p:cNvPr id="2" name="Oval 1"/>
          <p:cNvSpPr/>
          <p:nvPr/>
        </p:nvSpPr>
        <p:spPr bwMode="auto">
          <a:xfrm>
            <a:off x="381000" y="1579563"/>
            <a:ext cx="781050" cy="346075"/>
          </a:xfrm>
          <a:prstGeom prst="ellipse">
            <a:avLst/>
          </a:prstGeom>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a</a:t>
            </a: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rot="10800000" flipH="1" flipV="1">
            <a:off x="1066800" y="1441450"/>
            <a:ext cx="11109325" cy="3816350"/>
          </a:xfrm>
          <a:prstGeom prst="rect">
            <a:avLst/>
          </a:prstGeom>
          <a:noFill/>
          <a:ln w="9525">
            <a:noFill/>
          </a:ln>
        </p:spPr>
        <p:txBody>
          <a:bodyPr>
            <a:spAutoFit/>
          </a:bodyPr>
          <a:p>
            <a:pPr marL="0" lvl="1" indent="0">
              <a:buNone/>
            </a:pPr>
            <a:r>
              <a:rPr lang="en-US" altLang="en-US" sz="3200" dirty="0">
                <a:solidFill>
                  <a:srgbClr val="FF0000"/>
                </a:solidFill>
                <a:latin typeface="Times New Roman" panose="02020603050405020304" pitchFamily="18" charset="0"/>
                <a:ea typeface="SimSun" panose="02010600030101010101" pitchFamily="2" charset="-122"/>
              </a:rPr>
              <a:t>Do danh từ và các từ kèm theo nó (cụm danh </a:t>
            </a:r>
            <a:endParaRPr lang="en-US" altLang="en-US" sz="3200" dirty="0">
              <a:solidFill>
                <a:srgbClr val="FF0000"/>
              </a:solidFill>
              <a:latin typeface="Times New Roman" panose="02020603050405020304" pitchFamily="18" charset="0"/>
              <a:ea typeface="SimSun" panose="02010600030101010101" pitchFamily="2" charset="-122"/>
            </a:endParaRPr>
          </a:p>
          <a:p>
            <a:pPr marL="0" lvl="1" indent="0">
              <a:buNone/>
            </a:pPr>
            <a:r>
              <a:rPr lang="en-US" altLang="en-US" sz="3200" dirty="0">
                <a:solidFill>
                  <a:srgbClr val="FF0000"/>
                </a:solidFill>
                <a:latin typeface="Times New Roman" panose="02020603050405020304" pitchFamily="18" charset="0"/>
                <a:ea typeface="SimSun" panose="02010600030101010101" pitchFamily="2" charset="-122"/>
              </a:rPr>
              <a:t>từ) tạo thành;</a:t>
            </a:r>
            <a:endParaRPr lang="en-US" altLang="en-US" sz="3200" dirty="0">
              <a:solidFill>
                <a:srgbClr val="FF0000"/>
              </a:solidFill>
              <a:latin typeface="Times New Roman" panose="02020603050405020304" pitchFamily="18" charset="0"/>
              <a:ea typeface="SimSun" panose="02010600030101010101" pitchFamily="2" charset="-122"/>
            </a:endParaRPr>
          </a:p>
          <a:p>
            <a:pPr marL="0" lvl="1" indent="0">
              <a:buNone/>
            </a:pPr>
            <a:r>
              <a:rPr lang="en-US" altLang="en-US" sz="3200" dirty="0">
                <a:solidFill>
                  <a:srgbClr val="000099"/>
                </a:solidFill>
                <a:latin typeface="Times New Roman" panose="02020603050405020304" pitchFamily="18" charset="0"/>
                <a:ea typeface="SimSun" panose="02010600030101010101" pitchFamily="2" charset="-122"/>
              </a:rPr>
              <a:t>b) Do động từ và các từ kèm theo nó (cụm động</a:t>
            </a:r>
            <a:endParaRPr lang="en-US" altLang="en-US" sz="3200" dirty="0">
              <a:solidFill>
                <a:srgbClr val="000099"/>
              </a:solidFill>
              <a:latin typeface="Times New Roman" panose="02020603050405020304" pitchFamily="18" charset="0"/>
              <a:ea typeface="SimSun" panose="02010600030101010101" pitchFamily="2" charset="-122"/>
            </a:endParaRPr>
          </a:p>
          <a:p>
            <a:pPr marL="0" lvl="1" indent="0">
              <a:buNone/>
            </a:pPr>
            <a:r>
              <a:rPr lang="en-US" altLang="en-US" sz="3200" dirty="0">
                <a:solidFill>
                  <a:srgbClr val="000099"/>
                </a:solidFill>
                <a:latin typeface="Times New Roman" panose="02020603050405020304" pitchFamily="18" charset="0"/>
                <a:ea typeface="SimSun" panose="02010600030101010101" pitchFamily="2" charset="-122"/>
              </a:rPr>
              <a:t> từ) tạo thành;</a:t>
            </a:r>
            <a:endParaRPr lang="en-US" altLang="en-US" sz="3200" dirty="0">
              <a:solidFill>
                <a:srgbClr val="000099"/>
              </a:solidFill>
              <a:latin typeface="Times New Roman" panose="02020603050405020304" pitchFamily="18" charset="0"/>
              <a:ea typeface="SimSun" panose="02010600030101010101" pitchFamily="2" charset="-122"/>
            </a:endParaRPr>
          </a:p>
          <a:p>
            <a:pPr marL="0" lvl="1" indent="0">
              <a:buNone/>
            </a:pPr>
            <a:r>
              <a:rPr lang="en-US" altLang="en-US" sz="3200" dirty="0">
                <a:solidFill>
                  <a:srgbClr val="000099"/>
                </a:solidFill>
                <a:latin typeface="Times New Roman" panose="02020603050405020304" pitchFamily="18" charset="0"/>
                <a:ea typeface="SimSun" panose="02010600030101010101" pitchFamily="2" charset="-122"/>
              </a:rPr>
              <a:t>c) Do tính từ và các từ kèm theo nó (cụm tính</a:t>
            </a:r>
            <a:endParaRPr lang="en-US" altLang="en-US" sz="3200" dirty="0">
              <a:solidFill>
                <a:srgbClr val="000099"/>
              </a:solidFill>
              <a:latin typeface="Times New Roman" panose="02020603050405020304" pitchFamily="18" charset="0"/>
              <a:ea typeface="SimSun" panose="02010600030101010101" pitchFamily="2" charset="-122"/>
            </a:endParaRPr>
          </a:p>
          <a:p>
            <a:pPr marL="0" lvl="1" indent="0">
              <a:buNone/>
            </a:pPr>
            <a:r>
              <a:rPr lang="en-US" altLang="en-US" sz="3200" dirty="0">
                <a:solidFill>
                  <a:srgbClr val="000099"/>
                </a:solidFill>
                <a:latin typeface="Times New Roman" panose="02020603050405020304" pitchFamily="18" charset="0"/>
                <a:ea typeface="SimSun" panose="02010600030101010101" pitchFamily="2" charset="-122"/>
              </a:rPr>
              <a:t> từ) tạo thành.</a:t>
            </a:r>
            <a:endParaRPr lang="en-US" altLang="en-US" sz="3200" dirty="0">
              <a:solidFill>
                <a:srgbClr val="000099"/>
              </a:solidFill>
              <a:latin typeface="Times New Roman" panose="02020603050405020304" pitchFamily="18" charset="0"/>
              <a:ea typeface="SimSun" panose="02010600030101010101" pitchFamily="2" charset="-122"/>
            </a:endParaRPr>
          </a:p>
          <a:p>
            <a:pPr marL="0" lvl="1" indent="0">
              <a:buNone/>
            </a:pPr>
            <a:endParaRPr lang="en-US" altLang="en-US" sz="3200" dirty="0">
              <a:solidFill>
                <a:srgbClr val="FF0000"/>
              </a:solidFill>
              <a:latin typeface="Times New Roman" panose="02020603050405020304" pitchFamily="18" charset="0"/>
              <a:ea typeface="SimSun" panose="02010600030101010101" pitchFamily="2" charset="-122"/>
            </a:endParaRPr>
          </a:p>
          <a:p>
            <a:pPr>
              <a:buNone/>
            </a:pPr>
            <a:endParaRPr lang="en-US" altLang="en-US" dirty="0">
              <a:latin typeface="Arial" panose="020B0604020202020204" pitchFamily="34" charset="0"/>
              <a:ea typeface="SimSun" panose="02010600030101010101" pitchFamily="2" charset="-122"/>
            </a:endParaRPr>
          </a:p>
        </p:txBody>
      </p:sp>
      <p:cxnSp>
        <p:nvCxnSpPr>
          <p:cNvPr id="26631" name="Straight Connector 6"/>
          <p:cNvCxnSpPr/>
          <p:nvPr/>
        </p:nvCxnSpPr>
        <p:spPr>
          <a:xfrm>
            <a:off x="2590800" y="762000"/>
            <a:ext cx="1524000" cy="0"/>
          </a:xfrm>
          <a:prstGeom prst="line">
            <a:avLst/>
          </a:prstGeom>
          <a:ln w="28575" cap="flat" cmpd="sng">
            <a:solidFill>
              <a:srgbClr val="0000CC"/>
            </a:solidFill>
            <a:prstDash val="solid"/>
            <a:headEnd type="none" w="med" len="med"/>
            <a:tailEnd type="none" w="med" len="med"/>
          </a:ln>
        </p:spPr>
      </p:cxnSp>
      <p:cxnSp>
        <p:nvCxnSpPr>
          <p:cNvPr id="26632" name="Straight Connector 7"/>
          <p:cNvCxnSpPr/>
          <p:nvPr/>
        </p:nvCxnSpPr>
        <p:spPr>
          <a:xfrm>
            <a:off x="533400" y="1441450"/>
            <a:ext cx="2590800" cy="0"/>
          </a:xfrm>
          <a:prstGeom prst="line">
            <a:avLst/>
          </a:prstGeom>
          <a:ln w="28575" cap="flat" cmpd="sng">
            <a:solidFill>
              <a:srgbClr val="0000CC"/>
            </a:solidFill>
            <a:prstDash val="solid"/>
            <a:headEnd type="none" w="med" len="med"/>
            <a:tailEnd type="none" w="med" len="med"/>
          </a:ln>
        </p:spPr>
      </p:cxn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charRg st="82" end="143"/>
                                            </p:txEl>
                                          </p:spTgt>
                                        </p:tgtEl>
                                        <p:attrNameLst>
                                          <p:attrName>style.visibility</p:attrName>
                                        </p:attrNameLst>
                                      </p:cBhvr>
                                      <p:to>
                                        <p:strVal val="visible"/>
                                      </p:to>
                                    </p:set>
                                    <p:animEffect transition="in" filter="box(in)">
                                      <p:cBhvr>
                                        <p:cTn id="7" dur="500"/>
                                        <p:tgtEl>
                                          <p:spTgt spid="13315">
                                            <p:txEl>
                                              <p:charRg st="82" end="143"/>
                                            </p:txEl>
                                          </p:spTgt>
                                        </p:tgtEl>
                                      </p:cBhvr>
                                    </p:animEffect>
                                  </p:childTnLst>
                                </p:cTn>
                              </p:par>
                              <p:par>
                                <p:cTn id="8" presetID="4" presetClass="entr" presetSubtype="16" fill="hold" nodeType="withEffect">
                                  <p:stCondLst>
                                    <p:cond delay="0"/>
                                  </p:stCondLst>
                                  <p:iterate type="lt">
                                    <p:tmAbs val="0"/>
                                  </p:iterate>
                                  <p:childTnLst>
                                    <p:set>
                                      <p:cBhvr>
                                        <p:cTn id="9" dur="1" fill="hold">
                                          <p:stCondLst>
                                            <p:cond delay="0"/>
                                          </p:stCondLst>
                                        </p:cTn>
                                        <p:tgtEl>
                                          <p:spTgt spid="13315">
                                            <p:txEl>
                                              <p:charRg st="143" end="204"/>
                                            </p:txEl>
                                          </p:spTgt>
                                        </p:tgtEl>
                                        <p:attrNameLst>
                                          <p:attrName>style.visibility</p:attrName>
                                        </p:attrNameLst>
                                      </p:cBhvr>
                                      <p:to>
                                        <p:strVal val="visible"/>
                                      </p:to>
                                    </p:set>
                                    <p:animEffect transition="in" filter="box(in)">
                                      <p:cBhvr>
                                        <p:cTn id="10" dur="500"/>
                                        <p:tgtEl>
                                          <p:spTgt spid="13315">
                                            <p:txEl>
                                              <p:charRg st="143" end="20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3315">
                                            <p:txEl>
                                              <p:charRg st="204" end="265"/>
                                            </p:txEl>
                                          </p:spTgt>
                                        </p:tgtEl>
                                        <p:attrNameLst>
                                          <p:attrName>style.visibility</p:attrName>
                                        </p:attrNameLst>
                                      </p:cBhvr>
                                      <p:to>
                                        <p:strVal val="visible"/>
                                      </p:to>
                                    </p:set>
                                    <p:animEffect transition="in" filter="box(in)">
                                      <p:cBhvr>
                                        <p:cTn id="13" dur="500"/>
                                        <p:tgtEl>
                                          <p:spTgt spid="13315">
                                            <p:txEl>
                                              <p:charRg st="204" end="26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3315">
                                            <p:txEl>
                                              <p:charRg st="82" end="143"/>
                                            </p:txEl>
                                          </p:spTgt>
                                        </p:tgtEl>
                                      </p:cBhvr>
                                    </p:animEffect>
                                    <p:set>
                                      <p:cBhvr>
                                        <p:cTn id="18" dur="1" fill="hold">
                                          <p:stCondLst>
                                            <p:cond delay="499"/>
                                          </p:stCondLst>
                                        </p:cTn>
                                        <p:tgtEl>
                                          <p:spTgt spid="13315">
                                            <p:txEl>
                                              <p:charRg st="82" end="143"/>
                                            </p:txEl>
                                          </p:spTgt>
                                        </p:tgtEl>
                                        <p:attrNameLst>
                                          <p:attrName>style.visibility</p:attrName>
                                        </p:attrNameLst>
                                      </p:cBhvr>
                                      <p:to>
                                        <p:strVal val="hidden"/>
                                      </p:to>
                                    </p:set>
                                  </p:childTnLst>
                                </p:cTn>
                              </p:par>
                              <p:par>
                                <p:cTn id="19" presetID="10" presetClass="exit" presetSubtype="0" fill="hold" nodeType="withEffect">
                                  <p:stCondLst>
                                    <p:cond delay="0"/>
                                  </p:stCondLst>
                                  <p:iterate type="lt">
                                    <p:tmPct val="0"/>
                                  </p:iterate>
                                  <p:childTnLst>
                                    <p:animEffect transition="out" filter="fade">
                                      <p:cBhvr>
                                        <p:cTn id="20" dur="500"/>
                                        <p:tgtEl>
                                          <p:spTgt spid="13315">
                                            <p:txEl>
                                              <p:charRg st="143" end="204"/>
                                            </p:txEl>
                                          </p:spTgt>
                                        </p:tgtEl>
                                      </p:cBhvr>
                                    </p:animEffect>
                                    <p:set>
                                      <p:cBhvr>
                                        <p:cTn id="21" dur="1" fill="hold">
                                          <p:stCondLst>
                                            <p:cond delay="499"/>
                                          </p:stCondLst>
                                        </p:cTn>
                                        <p:tgtEl>
                                          <p:spTgt spid="13315">
                                            <p:txEl>
                                              <p:charRg st="143" end="204"/>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315">
                                            <p:txEl>
                                              <p:charRg st="204" end="265"/>
                                            </p:txEl>
                                          </p:spTgt>
                                        </p:tgtEl>
                                      </p:cBhvr>
                                    </p:animEffect>
                                    <p:set>
                                      <p:cBhvr>
                                        <p:cTn id="24" dur="1" fill="hold">
                                          <p:stCondLst>
                                            <p:cond delay="499"/>
                                          </p:stCondLst>
                                        </p:cTn>
                                        <p:tgtEl>
                                          <p:spTgt spid="13315">
                                            <p:txEl>
                                              <p:charRg st="204" end="265"/>
                                            </p:txEl>
                                          </p:spTgt>
                                        </p:tgtEl>
                                        <p:attrNameLst>
                                          <p:attrName>style.visibility</p:attrName>
                                        </p:attrNameLst>
                                      </p:cBhvr>
                                      <p:to>
                                        <p:strVal val="hidden"/>
                                      </p:to>
                                    </p:set>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1"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457200" y="260350"/>
            <a:ext cx="3355340" cy="679450"/>
          </a:xfrm>
          <a:ln/>
        </p:spPr>
        <p:txBody>
          <a:bodyPr vert="horz" wrap="square" lIns="91440" tIns="45720" rIns="91440" bIns="45720" anchor="ctr" anchorCtr="0"/>
          <a:p>
            <a:pPr eaLnBrk="1" hangingPunct="1"/>
            <a:br>
              <a:rPr lang="en-US" altLang="en-US" sz="4000" b="1" dirty="0">
                <a:solidFill>
                  <a:srgbClr val="FF0066"/>
                </a:solidFill>
                <a:latin typeface="VNI-Times" pitchFamily="2" charset="0"/>
              </a:rPr>
            </a:br>
            <a:r>
              <a:rPr lang="en-US" altLang="en-US" sz="4000" b="1" dirty="0">
                <a:solidFill>
                  <a:srgbClr val="FF0066"/>
                </a:solidFill>
                <a:latin typeface="Times New Roman" panose="02020603050405020304" pitchFamily="18" charset="0"/>
                <a:cs typeface="Times New Roman" panose="02020603050405020304" pitchFamily="18" charset="0"/>
              </a:rPr>
              <a:t>II. Ghi nhớ</a:t>
            </a:r>
            <a:endParaRPr lang="en-US" altLang="en-US" sz="4000" b="1" dirty="0">
              <a:solidFill>
                <a:srgbClr val="FF0066"/>
              </a:solidFill>
              <a:latin typeface="Times New Roman" panose="02020603050405020304" pitchFamily="18" charset="0"/>
              <a:cs typeface="Times New Roman" panose="02020603050405020304" pitchFamily="18" charset="0"/>
            </a:endParaRPr>
          </a:p>
        </p:txBody>
      </p:sp>
      <p:sp>
        <p:nvSpPr>
          <p:cNvPr id="14339" name="AutoShape 3"/>
          <p:cNvSpPr/>
          <p:nvPr/>
        </p:nvSpPr>
        <p:spPr>
          <a:xfrm>
            <a:off x="-180340" y="533400"/>
            <a:ext cx="9373235" cy="5867400"/>
          </a:xfrm>
          <a:prstGeom prst="horizontalScroll">
            <a:avLst>
              <a:gd name="adj" fmla="val 12500"/>
            </a:avLst>
          </a:prstGeom>
          <a:solidFill>
            <a:srgbClr val="CCFF99"/>
          </a:solidFill>
          <a:ln w="9525" cap="flat" cmpd="sng">
            <a:solidFill>
              <a:schemeClr val="tx1"/>
            </a:solidFill>
            <a:prstDash val="solid"/>
            <a:headEnd type="none" w="med" len="med"/>
            <a:tailEnd type="none" w="med" len="med"/>
          </a:ln>
        </p:spPr>
        <p:txBody>
          <a:bodyPr wrap="none" anchor="ctr" anchorCtr="0"/>
          <a:p>
            <a:pPr marL="342900" indent="-342900">
              <a:buNone/>
            </a:pPr>
            <a:r>
              <a:rPr lang="en-US" altLang="en-US" sz="2800" dirty="0">
                <a:solidFill>
                  <a:srgbClr val="0000CC"/>
                </a:solidFill>
                <a:latin typeface="VNI-Times" pitchFamily="2" charset="0"/>
                <a:ea typeface="SimSun" panose="02010600030101010101" pitchFamily="2" charset="-122"/>
              </a:rPr>
              <a:t>    </a:t>
            </a:r>
            <a:r>
              <a:rPr lang="en-US" altLang="en-US" sz="3600" b="1" dirty="0">
                <a:latin typeface="Times New Roman" panose="02020603050405020304" pitchFamily="18" charset="0"/>
                <a:ea typeface="SimSun" panose="02010600030101010101" pitchFamily="2" charset="-122"/>
                <a:cs typeface="Times New Roman" panose="02020603050405020304" pitchFamily="18" charset="0"/>
              </a:rPr>
              <a:t>1.  Trong câu kể Ai làm gì? chủ ngữ chỉ </a:t>
            </a:r>
            <a:endParaRPr lang="en-US" altLang="en-US" sz="3600" b="1"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None/>
            </a:pPr>
            <a:r>
              <a:rPr lang="en-US" altLang="en-US" sz="3600" b="1" dirty="0">
                <a:latin typeface="Times New Roman" panose="02020603050405020304" pitchFamily="18" charset="0"/>
                <a:ea typeface="SimSun" panose="02010600030101010101" pitchFamily="2" charset="-122"/>
                <a:cs typeface="Times New Roman" panose="02020603050405020304" pitchFamily="18" charset="0"/>
              </a:rPr>
              <a:t>sự vật (người, con vật,  hay đồ vật, cây cối</a:t>
            </a:r>
            <a:endParaRPr lang="en-US" altLang="en-US" sz="3600" b="1"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None/>
            </a:pPr>
            <a:r>
              <a:rPr lang="en-US" altLang="en-US" sz="3600" b="1" dirty="0">
                <a:latin typeface="Times New Roman" panose="02020603050405020304" pitchFamily="18" charset="0"/>
                <a:ea typeface="SimSun" panose="02010600030101010101" pitchFamily="2" charset="-122"/>
                <a:cs typeface="Times New Roman" panose="02020603050405020304" pitchFamily="18" charset="0"/>
              </a:rPr>
              <a:t> được nhân hóa) có hoạt động được  nói đến</a:t>
            </a:r>
            <a:endParaRPr lang="en-US" altLang="en-US" sz="3600" b="1"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None/>
            </a:pPr>
            <a:r>
              <a:rPr lang="en-US" altLang="en-US" sz="3600" b="1" dirty="0">
                <a:latin typeface="Times New Roman" panose="02020603050405020304" pitchFamily="18" charset="0"/>
                <a:ea typeface="SimSun" panose="02010600030101010101" pitchFamily="2" charset="-122"/>
                <a:cs typeface="Times New Roman" panose="02020603050405020304" pitchFamily="18" charset="0"/>
              </a:rPr>
              <a:t> ở vị ngữ.</a:t>
            </a:r>
            <a:endParaRPr lang="en-US" altLang="en-US" sz="3600" b="1"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None/>
            </a:pPr>
            <a:r>
              <a:rPr lang="en-US" altLang="en-US" sz="3600" b="1" dirty="0">
                <a:latin typeface="Times New Roman" panose="02020603050405020304" pitchFamily="18" charset="0"/>
                <a:ea typeface="SimSun" panose="02010600030101010101" pitchFamily="2" charset="-122"/>
                <a:cs typeface="Times New Roman" panose="02020603050405020304" pitchFamily="18" charset="0"/>
              </a:rPr>
              <a:t>2. Chủ ngữ thường do danh từ (hoặc cụm </a:t>
            </a:r>
            <a:endParaRPr lang="en-US" altLang="en-US" sz="3600" b="1"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None/>
            </a:pPr>
            <a:r>
              <a:rPr lang="en-US" altLang="en-US" sz="3600" b="1" dirty="0">
                <a:latin typeface="Times New Roman" panose="02020603050405020304" pitchFamily="18" charset="0"/>
                <a:ea typeface="SimSun" panose="02010600030101010101" pitchFamily="2" charset="-122"/>
                <a:cs typeface="Times New Roman" panose="02020603050405020304" pitchFamily="18" charset="0"/>
              </a:rPr>
              <a:t>danh từ) tạo thành.</a:t>
            </a:r>
            <a:endParaRPr lang="en-US" altLang="en-US" sz="3600" b="1" dirty="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27652" name="Picture 4" descr="dolphins"/>
          <p:cNvPicPr>
            <a:picLocks noChangeAspect="1"/>
          </p:cNvPicPr>
          <p:nvPr/>
        </p:nvPicPr>
        <p:blipFill>
          <a:blip r:embed="rId1"/>
          <a:stretch>
            <a:fillRect/>
          </a:stretch>
        </p:blipFill>
        <p:spPr>
          <a:xfrm>
            <a:off x="7239000" y="6172200"/>
            <a:ext cx="1905000" cy="685800"/>
          </a:xfrm>
          <a:prstGeom prst="rect">
            <a:avLst/>
          </a:prstGeom>
          <a:noFill/>
          <a:ln w="9525">
            <a:noFill/>
          </a:ln>
        </p:spPr>
      </p:pic>
      <p:pic>
        <p:nvPicPr>
          <p:cNvPr id="27653" name="Picture 5" descr="buch005"/>
          <p:cNvPicPr>
            <a:picLocks noChangeAspect="1"/>
          </p:cNvPicPr>
          <p:nvPr/>
        </p:nvPicPr>
        <p:blipFill>
          <a:blip r:embed="rId2"/>
          <a:stretch>
            <a:fillRect/>
          </a:stretch>
        </p:blipFill>
        <p:spPr>
          <a:xfrm>
            <a:off x="6477000" y="-227012"/>
            <a:ext cx="1524000" cy="1392237"/>
          </a:xfrm>
          <a:prstGeom prst="rect">
            <a:avLst/>
          </a:prstGeom>
          <a:noFill/>
          <a:ln w="9525">
            <a:noFill/>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p:bldP spid="1433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WordArt 2"/>
          <p:cNvSpPr>
            <a:spLocks noChangeArrowheads="1" noChangeShapeType="1"/>
          </p:cNvSpPr>
          <p:nvPr/>
        </p:nvSpPr>
        <p:spPr bwMode="auto">
          <a:xfrm>
            <a:off x="685800" y="228600"/>
            <a:ext cx="7239000" cy="3886200"/>
          </a:xfrm>
          <a:prstGeom prst="rect">
            <a:avLst/>
          </a:prstGeom>
        </p:spPr>
        <p:txBody>
          <a:bodyPr wrap="none" numCol="1" fromWordArt="1">
            <a:prstTxWarp prst="textCascadeUp">
              <a:avLst>
                <a:gd name="adj" fmla="val 44444"/>
              </a:avLst>
            </a:prstTxWarp>
            <a:scene3d>
              <a:camera prst="legacyPerspectiveFront">
                <a:rot lat="20519999" lon="1080000" rev="0"/>
              </a:camera>
              <a:lightRig rig="legacyFlat1" dir="r"/>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9600" b="1" i="0" u="none" strike="noStrike" kern="1200" cap="none" spc="0" normalizeH="0" baseline="0" noProof="0">
                <a:ln w="9525">
                  <a:round/>
                </a:ln>
                <a:gradFill rotWithShape="0">
                  <a:gsLst>
                    <a:gs pos="0">
                      <a:srgbClr val="FFE701"/>
                    </a:gs>
                    <a:gs pos="100000">
                      <a:srgbClr val="FE3E02"/>
                    </a:gs>
                  </a:gsLst>
                  <a:lin ang="5400000" scaled="1"/>
                </a:gradFill>
                <a:effectLst/>
                <a:uLnTx/>
                <a:uFillTx/>
                <a:latin typeface="Times New Roman" panose="02020603050405020304" pitchFamily="18" charset="0"/>
                <a:ea typeface="+mn-ea"/>
                <a:cs typeface="Times New Roman" panose="02020603050405020304" pitchFamily="18" charset="0"/>
              </a:rPr>
              <a:t>Luyện tập</a:t>
            </a:r>
            <a:endParaRPr kumimoji="0" lang="en-US" sz="9600" b="1" i="0" u="none" strike="noStrike" kern="1200" cap="none" spc="0" normalizeH="0" baseline="0" noProof="0">
              <a:ln w="9525">
                <a:round/>
              </a:ln>
              <a:gradFill rotWithShape="0">
                <a:gsLst>
                  <a:gs pos="0">
                    <a:srgbClr val="FFE701"/>
                  </a:gs>
                  <a:gs pos="100000">
                    <a:srgbClr val="FE3E02"/>
                  </a:gs>
                </a:gsLst>
                <a:lin ang="5400000" scaled="1"/>
              </a:gradFill>
              <a:effectLst/>
              <a:uLnTx/>
              <a:uFillTx/>
              <a:latin typeface="Times New Roman" panose="02020603050405020304" pitchFamily="18" charset="0"/>
              <a:ea typeface="+mn-ea"/>
              <a:cs typeface="Times New Roman" panose="02020603050405020304" pitchFamily="18" charset="0"/>
            </a:endParaRPr>
          </a:p>
        </p:txBody>
      </p:sp>
      <p:pic>
        <p:nvPicPr>
          <p:cNvPr id="28675" name="Picture 3" descr="MMj02836790000[1]"/>
          <p:cNvPicPr>
            <a:picLocks noChangeAspect="1"/>
          </p:cNvPicPr>
          <p:nvPr/>
        </p:nvPicPr>
        <p:blipFill>
          <a:blip r:embed="rId1"/>
          <a:stretch>
            <a:fillRect/>
          </a:stretch>
        </p:blipFill>
        <p:spPr>
          <a:xfrm>
            <a:off x="5084763" y="2514600"/>
            <a:ext cx="4059237" cy="4343400"/>
          </a:xfrm>
          <a:prstGeom prst="rect">
            <a:avLst/>
          </a:prstGeom>
          <a:noFill/>
          <a:ln w="9525">
            <a:noFill/>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oks">
  <a:themeElements>
    <a:clrScheme name="Books 13">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8AA"/>
      </a:accent5>
      <a:accent6>
        <a:srgbClr val="5C8A00"/>
      </a:accent6>
      <a:hlink>
        <a:srgbClr val="CC3300"/>
      </a:hlink>
      <a:folHlink>
        <a:srgbClr val="996600"/>
      </a:folHlink>
    </a:clrScheme>
    <a:fontScheme name="Book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ook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ok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ok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ok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ok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ok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ok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ok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ok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ok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ok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ok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oks 13">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8AA"/>
        </a:accent5>
        <a:accent6>
          <a:srgbClr val="5C8A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5016</Words>
  <Application>WPS Presentation</Application>
  <PresentationFormat/>
  <Paragraphs>187</Paragraphs>
  <Slides>19</Slides>
  <Notes>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19</vt:i4>
      </vt:variant>
    </vt:vector>
  </HeadingPairs>
  <TitlesOfParts>
    <vt:vector size="41" baseType="lpstr">
      <vt:lpstr>Arial</vt:lpstr>
      <vt:lpstr>SimSun</vt:lpstr>
      <vt:lpstr>Wingdings</vt:lpstr>
      <vt:lpstr>Tahoma</vt:lpstr>
      <vt:lpstr>Calibri</vt:lpstr>
      <vt:lpstr>Times New Roman</vt:lpstr>
      <vt:lpstr>VNI-Times</vt:lpstr>
      <vt:lpstr>Segoe Print</vt:lpstr>
      <vt:lpstr>SVN-Paradise</vt:lpstr>
      <vt:lpstr>+mn-lt</vt:lpstr>
      <vt:lpstr>HP001 4H</vt:lpstr>
      <vt:lpstr>Malgun Gothic</vt:lpstr>
      <vt:lpstr>.VnTime</vt:lpstr>
      <vt:lpstr>Times New Roman</vt:lpstr>
      <vt:lpstr>SVN-Paradise</vt:lpstr>
      <vt:lpstr>Microsoft YaHei</vt:lpstr>
      <vt:lpstr>Arial Unicode MS</vt:lpstr>
      <vt:lpstr>VNI-Allegie</vt:lpstr>
      <vt:lpstr>Calibri</vt:lpstr>
      <vt:lpstr>HP001 5 hàng 1 ô ly</vt:lpstr>
      <vt:lpstr>Default Design</vt:lpstr>
      <vt:lpstr>Books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Tình Phan</cp:lastModifiedBy>
  <cp:revision>91</cp:revision>
  <dcterms:created xsi:type="dcterms:W3CDTF">2008-12-06T07:36:34Z</dcterms:created>
  <dcterms:modified xsi:type="dcterms:W3CDTF">2022-01-16T14:17:58Z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1033-11.2.0.10443</vt:lpwstr>
  </property>
  <property fmtid="{D5CDD505-2E9C-101B-9397-08002B2CF9AE}" pid="3" name="ICV">
    <vt:lpwstr>D6C39AA9A7E142E694AF9EE5BA2BAE4F</vt:lpwstr>
  </property>
</Properties>
</file>